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1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2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89" r:id="rId3"/>
    <p:sldId id="298" r:id="rId4"/>
    <p:sldId id="283" r:id="rId5"/>
    <p:sldId id="295" r:id="rId6"/>
    <p:sldId id="287" r:id="rId7"/>
    <p:sldId id="296" r:id="rId8"/>
    <p:sldId id="297" r:id="rId9"/>
    <p:sldId id="292" r:id="rId10"/>
    <p:sldId id="299" r:id="rId11"/>
    <p:sldId id="300" r:id="rId12"/>
    <p:sldId id="301" r:id="rId13"/>
    <p:sldId id="293" r:id="rId14"/>
    <p:sldId id="302" r:id="rId15"/>
    <p:sldId id="303" r:id="rId16"/>
    <p:sldId id="304" r:id="rId17"/>
    <p:sldId id="305" r:id="rId18"/>
    <p:sldId id="294" r:id="rId19"/>
    <p:sldId id="306" r:id="rId20"/>
    <p:sldId id="308" r:id="rId21"/>
    <p:sldId id="312" r:id="rId22"/>
    <p:sldId id="311" r:id="rId23"/>
    <p:sldId id="309" r:id="rId24"/>
    <p:sldId id="310" r:id="rId25"/>
    <p:sldId id="285" r:id="rId26"/>
    <p:sldId id="29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7FF"/>
    <a:srgbClr val="97E0E4"/>
    <a:srgbClr val="8CDDE1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15899999999994E-2"/>
          <c:y val="6.67103E-2"/>
          <c:w val="0.91668400000000005"/>
          <c:h val="0.82537199999999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8CBD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Item 01</c:v>
                </c:pt>
                <c:pt idx="1">
                  <c:v>Item 02</c:v>
                </c:pt>
                <c:pt idx="2">
                  <c:v>Item 03</c:v>
                </c:pt>
                <c:pt idx="3">
                  <c:v>Item 04</c:v>
                </c:pt>
                <c:pt idx="4">
                  <c:v>Item 05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3-4398-A88B-6829E186D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55A7F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Item 01</c:v>
                </c:pt>
                <c:pt idx="1">
                  <c:v>Item 02</c:v>
                </c:pt>
                <c:pt idx="2">
                  <c:v>Item 03</c:v>
                </c:pt>
                <c:pt idx="3">
                  <c:v>Item 04</c:v>
                </c:pt>
                <c:pt idx="4">
                  <c:v>Item 05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3-4398-A88B-6829E186D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2094734552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12500000000001E-2"/>
          <c:y val="6.7346600000000006E-2"/>
          <c:w val="0.92719399999999996"/>
          <c:h val="0.82382599999999995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55A7FF"/>
            </a:solidFill>
            <a:ln w="76200" cap="flat">
              <a:noFill/>
              <a:miter lim="400000"/>
            </a:ln>
            <a:effectLst/>
          </c:spP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58</c:v>
                </c:pt>
                <c:pt idx="5">
                  <c:v>40</c:v>
                </c:pt>
                <c:pt idx="6">
                  <c:v>50</c:v>
                </c:pt>
                <c:pt idx="7">
                  <c:v>10</c:v>
                </c:pt>
                <c:pt idx="8">
                  <c:v>78</c:v>
                </c:pt>
                <c:pt idx="9">
                  <c:v>20</c:v>
                </c:pt>
                <c:pt idx="10">
                  <c:v>90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8-4268-B4CD-EC1B0CEDF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5"/>
        <c:axId val="2094734556"/>
      </c:areaChart>
      <c:lineChart>
        <c:grouping val="standard"/>
        <c:varyColors val="0"/>
        <c:ser>
          <c:idx val="0"/>
          <c:order val="1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25400" cap="flat">
              <a:solidFill>
                <a:schemeClr val="bg1"/>
              </a:solidFill>
              <a:prstDash val="solid"/>
              <a:miter lim="400000"/>
            </a:ln>
            <a:effectLst/>
          </c:spPr>
          <c:marker>
            <c:symbol val="circle"/>
            <c:size val="10"/>
            <c:spPr>
              <a:noFill/>
              <a:ln w="50800" cap="flat">
                <a:solidFill>
                  <a:schemeClr val="bg1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25</c:v>
                </c:pt>
                <c:pt idx="5">
                  <c:v>85</c:v>
                </c:pt>
                <c:pt idx="6">
                  <c:v>67</c:v>
                </c:pt>
                <c:pt idx="7">
                  <c:v>90</c:v>
                </c:pt>
                <c:pt idx="8">
                  <c:v>40</c:v>
                </c:pt>
                <c:pt idx="9">
                  <c:v>40</c:v>
                </c:pt>
                <c:pt idx="10">
                  <c:v>55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68-4268-B4CD-EC1B0CEDF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2094734552"/>
        <c:crosses val="autoZero"/>
        <c:crossBetween val="between"/>
        <c:majorUnit val="25"/>
        <c:minorUnit val="12.5"/>
      </c:valAx>
      <c:catAx>
        <c:axId val="20947345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 cap="flat">
            <a:noFill/>
            <a:miter lim="400000"/>
          </a:ln>
        </c:spPr>
        <c:crossAx val="2094734556"/>
        <c:crosses val="autoZero"/>
        <c:auto val="1"/>
        <c:lblAlgn val="ctr"/>
        <c:lblOffset val="100"/>
        <c:noMultiLvlLbl val="1"/>
      </c:catAx>
      <c:valAx>
        <c:axId val="2094734556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2094734555"/>
        <c:crosses val="max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5C68AE-D125-CFF6-B0E7-3A08BC5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58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F0BB5-B88D-7864-A6E3-CB5DEE18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2560C-8F86-DBDF-8DC1-C7BFD17C0E11}"/>
              </a:ext>
            </a:extLst>
          </p:cNvPr>
          <p:cNvSpPr txBox="1"/>
          <p:nvPr userDrawn="1"/>
        </p:nvSpPr>
        <p:spPr>
          <a:xfrm>
            <a:off x="269405" y="63744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2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403AA-06B0-0BAA-35E3-AE8B1C2E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C4B5C-E398-6341-BE66-F81A96FE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55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029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06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7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24E4B-E161-47DF-3D8B-B81F7CC3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97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98CD9-C3AD-E9DE-AE67-61D5E250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56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9A84E-DB85-7FAC-AF93-6C1EC6AC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5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41CE-1B81-F6B2-61F9-7A99AB8C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56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2CB6F-7B53-C89E-24FD-CC8E72A3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25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B5975-574D-DBC5-4AEA-3AC52D7B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24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29465-32B7-74B3-ED8A-273A0757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07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95247-D955-851B-1A2C-82460D3E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47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5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hyperlink" Target="http://www.yourwebsite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3.xml"/><Relationship Id="rId7" Type="http://schemas.openxmlformats.org/officeDocument/2006/relationships/image" Target="../media/image1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38.xml"/><Relationship Id="rId7" Type="http://schemas.openxmlformats.org/officeDocument/2006/relationships/image" Target="../media/image1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chart" Target="../charts/char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1.xml"/><Relationship Id="rId7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EDEC0-B9F6-4BCD-A342-69D6B6AAC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3547F2-5CDC-4B2F-A04E-B40EB07219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2184" y="2180492"/>
            <a:ext cx="7127631" cy="19460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C48ABC-BF23-41FC-B997-636F80170B47}"/>
              </a:ext>
            </a:extLst>
          </p:cNvPr>
          <p:cNvSpPr txBox="1"/>
          <p:nvPr/>
        </p:nvSpPr>
        <p:spPr>
          <a:xfrm>
            <a:off x="3850702" y="4442106"/>
            <a:ext cx="5021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Enter the PPT title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66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46">
        <p:random/>
      </p:transition>
    </mc:Choice>
    <mc:Fallback>
      <p:transition spd="slow" advTm="364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6BB2B08-412C-4794-AE07-9C8F97813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006" y="1978947"/>
            <a:ext cx="4385216" cy="621077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raphic design will save the world…">
            <a:extLst>
              <a:ext uri="{FF2B5EF4-FFF2-40B4-BE49-F238E27FC236}">
                <a16:creationId xmlns:a16="http://schemas.microsoft.com/office/drawing/2014/main" id="{59E4CFA9-E019-4F94-9395-E479E4D7196B}"/>
              </a:ext>
            </a:extLst>
          </p:cNvPr>
          <p:cNvSpPr txBox="1"/>
          <p:nvPr/>
        </p:nvSpPr>
        <p:spPr>
          <a:xfrm>
            <a:off x="2158038" y="2522186"/>
            <a:ext cx="3558667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Graphic design will save the world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right after rock and roll does.</a:t>
            </a: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36EB1072-7B37-4C9F-80B2-00C6B7C5D941}"/>
              </a:ext>
            </a:extLst>
          </p:cNvPr>
          <p:cNvGrpSpPr/>
          <p:nvPr/>
        </p:nvGrpSpPr>
        <p:grpSpPr>
          <a:xfrm>
            <a:off x="2158038" y="3681506"/>
            <a:ext cx="1712007" cy="1457069"/>
            <a:chOff x="0" y="0"/>
            <a:chExt cx="3424009" cy="2914137"/>
          </a:xfrm>
        </p:grpSpPr>
        <p:sp>
          <p:nvSpPr>
            <p:cNvPr id="10" name="15,800k">
              <a:extLst>
                <a:ext uri="{FF2B5EF4-FFF2-40B4-BE49-F238E27FC236}">
                  <a16:creationId xmlns:a16="http://schemas.microsoft.com/office/drawing/2014/main" id="{459A5D78-14B0-487F-80CD-F04838015ACA}"/>
                </a:ext>
              </a:extLst>
            </p:cNvPr>
            <p:cNvSpPr txBox="1"/>
            <p:nvPr/>
          </p:nvSpPr>
          <p:spPr>
            <a:xfrm>
              <a:off x="0" y="0"/>
              <a:ext cx="3424009" cy="151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lnSpc>
                  <a:spcPct val="150000"/>
                </a:lnSpc>
                <a:defRPr sz="7500" b="0">
                  <a:solidFill>
                    <a:srgbClr val="2C2E3C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lvl1pPr>
            </a:lstStyle>
            <a:p>
              <a:pPr defTabSz="412750" hangingPunct="0"/>
              <a:r>
                <a:rPr sz="3750" kern="0" dirty="0">
                  <a:latin typeface="+mn-lt"/>
                  <a:ea typeface="+mn-ea"/>
                  <a:cs typeface="+mn-ea"/>
                  <a:sym typeface="+mn-lt"/>
                </a:rPr>
                <a:t>15,800k</a:t>
              </a:r>
            </a:p>
          </p:txBody>
        </p:sp>
        <p:sp>
          <p:nvSpPr>
            <p:cNvPr id="11" name="Seamlessly enterprise…">
              <a:extLst>
                <a:ext uri="{FF2B5EF4-FFF2-40B4-BE49-F238E27FC236}">
                  <a16:creationId xmlns:a16="http://schemas.microsoft.com/office/drawing/2014/main" id="{1F4F6C08-15DC-4D9F-A6E4-698F6E1DF6C9}"/>
                </a:ext>
              </a:extLst>
            </p:cNvPr>
            <p:cNvSpPr txBox="1"/>
            <p:nvPr/>
          </p:nvSpPr>
          <p:spPr>
            <a:xfrm>
              <a:off x="0" y="1819605"/>
              <a:ext cx="2843724" cy="1094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timely vectors.</a:t>
              </a:r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:a16="http://schemas.microsoft.com/office/drawing/2014/main" id="{2871B67C-B424-464D-A1B3-9EB20B034720}"/>
              </a:ext>
            </a:extLst>
          </p:cNvPr>
          <p:cNvGrpSpPr/>
          <p:nvPr/>
        </p:nvGrpSpPr>
        <p:grpSpPr>
          <a:xfrm>
            <a:off x="4306434" y="3681506"/>
            <a:ext cx="1421864" cy="1457069"/>
            <a:chOff x="0" y="0"/>
            <a:chExt cx="2843725" cy="2914137"/>
          </a:xfrm>
        </p:grpSpPr>
        <p:sp>
          <p:nvSpPr>
            <p:cNvPr id="13" name="95%">
              <a:extLst>
                <a:ext uri="{FF2B5EF4-FFF2-40B4-BE49-F238E27FC236}">
                  <a16:creationId xmlns:a16="http://schemas.microsoft.com/office/drawing/2014/main" id="{33B018A2-C1A6-44AE-8516-BF16301F78C2}"/>
                </a:ext>
              </a:extLst>
            </p:cNvPr>
            <p:cNvSpPr txBox="1"/>
            <p:nvPr/>
          </p:nvSpPr>
          <p:spPr>
            <a:xfrm>
              <a:off x="0" y="0"/>
              <a:ext cx="1984516" cy="152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lnSpc>
                  <a:spcPct val="150000"/>
                </a:lnSpc>
                <a:defRPr sz="7500" b="0">
                  <a:solidFill>
                    <a:srgbClr val="2C2E3C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lvl1pPr>
            </a:lstStyle>
            <a:p>
              <a:pPr defTabSz="412750" hangingPunct="0"/>
              <a:r>
                <a:rPr sz="3750" kern="0" dirty="0">
                  <a:latin typeface="+mn-lt"/>
                  <a:ea typeface="+mn-ea"/>
                  <a:cs typeface="+mn-ea"/>
                  <a:sym typeface="+mn-lt"/>
                </a:rPr>
                <a:t>95%</a:t>
              </a:r>
            </a:p>
          </p:txBody>
        </p:sp>
        <p:sp>
          <p:nvSpPr>
            <p:cNvPr id="14" name="Seamlessly enterprise…">
              <a:extLst>
                <a:ext uri="{FF2B5EF4-FFF2-40B4-BE49-F238E27FC236}">
                  <a16:creationId xmlns:a16="http://schemas.microsoft.com/office/drawing/2014/main" id="{9F0A46A5-3B38-4BBD-A0D5-7E7AF75901B8}"/>
                </a:ext>
              </a:extLst>
            </p:cNvPr>
            <p:cNvSpPr txBox="1"/>
            <p:nvPr/>
          </p:nvSpPr>
          <p:spPr>
            <a:xfrm>
              <a:off x="0" y="1819605"/>
              <a:ext cx="2843725" cy="1094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timely vectors.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C8F441B-0227-4DC5-9692-33040866A3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538" y="2466714"/>
            <a:ext cx="3883125" cy="513833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1359DA3-6EB0-4559-AE78-30B3DE1B8125}"/>
              </a:ext>
            </a:extLst>
          </p:cNvPr>
          <p:cNvSpPr/>
          <p:nvPr/>
        </p:nvSpPr>
        <p:spPr>
          <a:xfrm>
            <a:off x="2158038" y="1731966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9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76">
        <p:random/>
      </p:transition>
    </mc:Choice>
    <mc:Fallback>
      <p:transition spd="slow" advTm="18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sp>
        <p:nvSpPr>
          <p:cNvPr id="7" name="Synergistically utilize technically portals with frictionless supply chains.…">
            <a:extLst>
              <a:ext uri="{FF2B5EF4-FFF2-40B4-BE49-F238E27FC236}">
                <a16:creationId xmlns:a16="http://schemas.microsoft.com/office/drawing/2014/main" id="{ECA77786-AD3C-45DA-B075-26C68BC7DE10}"/>
              </a:ext>
            </a:extLst>
          </p:cNvPr>
          <p:cNvSpPr txBox="1"/>
          <p:nvPr/>
        </p:nvSpPr>
        <p:spPr>
          <a:xfrm>
            <a:off x="6465514" y="3309905"/>
            <a:ext cx="3699500" cy="697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6A6E77"/>
                </a:solidFill>
                <a:cs typeface="+mn-ea"/>
                <a:sym typeface="+mn-lt"/>
              </a:rPr>
              <a:t>Synergistically utilize technically portals with frictionless supply </a:t>
            </a:r>
            <a:r>
              <a:rPr sz="1050" kern="0" dirty="0" err="1">
                <a:solidFill>
                  <a:srgbClr val="6A6E77"/>
                </a:solidFill>
                <a:cs typeface="+mn-ea"/>
                <a:sym typeface="+mn-lt"/>
              </a:rPr>
              <a:t>chains.Dramatically</a:t>
            </a:r>
            <a:r>
              <a:rPr sz="1050" kern="0" dirty="0">
                <a:solidFill>
                  <a:srgbClr val="6A6E77"/>
                </a:solidFill>
                <a:cs typeface="+mn-ea"/>
                <a:sym typeface="+mn-lt"/>
              </a:rPr>
              <a:t> customize empowered networks rather than goal-opportunities.</a:t>
            </a:r>
          </a:p>
        </p:txBody>
      </p:sp>
      <p:sp>
        <p:nvSpPr>
          <p:cNvPr id="8" name="80+">
            <a:extLst>
              <a:ext uri="{FF2B5EF4-FFF2-40B4-BE49-F238E27FC236}">
                <a16:creationId xmlns:a16="http://schemas.microsoft.com/office/drawing/2014/main" id="{DA870553-3157-46D9-9771-70957DEF50CD}"/>
              </a:ext>
            </a:extLst>
          </p:cNvPr>
          <p:cNvSpPr txBox="1"/>
          <p:nvPr/>
        </p:nvSpPr>
        <p:spPr>
          <a:xfrm>
            <a:off x="6462885" y="4332062"/>
            <a:ext cx="87043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8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sz="4000" dirty="0"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sp>
        <p:nvSpPr>
          <p:cNvPr id="9" name="Design Concept…">
            <a:extLst>
              <a:ext uri="{FF2B5EF4-FFF2-40B4-BE49-F238E27FC236}">
                <a16:creationId xmlns:a16="http://schemas.microsoft.com/office/drawing/2014/main" id="{EB91B28A-8284-49A3-A883-558A2C2DAC88}"/>
              </a:ext>
            </a:extLst>
          </p:cNvPr>
          <p:cNvSpPr txBox="1"/>
          <p:nvPr/>
        </p:nvSpPr>
        <p:spPr>
          <a:xfrm>
            <a:off x="7610784" y="4428899"/>
            <a:ext cx="1843453" cy="493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dirty="0">
                <a:cs typeface="+mn-ea"/>
                <a:sym typeface="+mn-lt"/>
              </a:rPr>
              <a:t>Design Concept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dirty="0">
                <a:solidFill>
                  <a:srgbClr val="6A6E77"/>
                </a:solidFill>
                <a:cs typeface="+mn-ea"/>
                <a:sym typeface="+mn-lt"/>
              </a:rPr>
              <a:t>Synergistically technically sound</a:t>
            </a:r>
          </a:p>
        </p:txBody>
      </p:sp>
      <p:sp>
        <p:nvSpPr>
          <p:cNvPr id="10" name="Shape 2106">
            <a:hlinkClick r:id="rId6"/>
            <a:extLst>
              <a:ext uri="{FF2B5EF4-FFF2-40B4-BE49-F238E27FC236}">
                <a16:creationId xmlns:a16="http://schemas.microsoft.com/office/drawing/2014/main" id="{7488CAC9-99AB-4574-A3DE-FA22888CBD4D}"/>
              </a:ext>
            </a:extLst>
          </p:cNvPr>
          <p:cNvSpPr/>
          <p:nvPr/>
        </p:nvSpPr>
        <p:spPr>
          <a:xfrm>
            <a:off x="6597224" y="181865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rgbClr val="55A7FF"/>
          </a:solidFill>
          <a:ln w="12700">
            <a:solidFill>
              <a:srgbClr val="55A7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Shape 2107">
            <a:hlinkClick r:id="rId6"/>
            <a:extLst>
              <a:ext uri="{FF2B5EF4-FFF2-40B4-BE49-F238E27FC236}">
                <a16:creationId xmlns:a16="http://schemas.microsoft.com/office/drawing/2014/main" id="{91379A56-B5F8-453D-82BD-A9C23F2A585E}"/>
              </a:ext>
            </a:extLst>
          </p:cNvPr>
          <p:cNvSpPr/>
          <p:nvPr/>
        </p:nvSpPr>
        <p:spPr>
          <a:xfrm>
            <a:off x="7057124" y="181865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rgbClr val="55A7FF"/>
          </a:solidFill>
          <a:ln w="12700">
            <a:solidFill>
              <a:srgbClr val="55A7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Shape 2108">
            <a:hlinkClick r:id="rId6"/>
            <a:extLst>
              <a:ext uri="{FF2B5EF4-FFF2-40B4-BE49-F238E27FC236}">
                <a16:creationId xmlns:a16="http://schemas.microsoft.com/office/drawing/2014/main" id="{5F50AD89-A254-4456-804D-AA7F673D6A05}"/>
              </a:ext>
            </a:extLst>
          </p:cNvPr>
          <p:cNvSpPr/>
          <p:nvPr/>
        </p:nvSpPr>
        <p:spPr>
          <a:xfrm>
            <a:off x="7517025" y="181865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5A7FF"/>
          </a:solidFill>
          <a:ln w="12700">
            <a:solidFill>
              <a:srgbClr val="55A7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Shape 2109">
            <a:hlinkClick r:id="rId6"/>
            <a:extLst>
              <a:ext uri="{FF2B5EF4-FFF2-40B4-BE49-F238E27FC236}">
                <a16:creationId xmlns:a16="http://schemas.microsoft.com/office/drawing/2014/main" id="{D4C54CE5-5FBD-4315-BBCF-6CD2F04D0412}"/>
              </a:ext>
            </a:extLst>
          </p:cNvPr>
          <p:cNvSpPr/>
          <p:nvPr/>
        </p:nvSpPr>
        <p:spPr>
          <a:xfrm>
            <a:off x="7976927" y="181865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55A7FF"/>
          </a:solidFill>
          <a:ln w="12700">
            <a:solidFill>
              <a:srgbClr val="55A7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Shape 2110">
            <a:hlinkClick r:id="rId6"/>
            <a:extLst>
              <a:ext uri="{FF2B5EF4-FFF2-40B4-BE49-F238E27FC236}">
                <a16:creationId xmlns:a16="http://schemas.microsoft.com/office/drawing/2014/main" id="{93BBB88D-8858-4199-A89A-FC64990E51BC}"/>
              </a:ext>
            </a:extLst>
          </p:cNvPr>
          <p:cNvSpPr/>
          <p:nvPr/>
        </p:nvSpPr>
        <p:spPr>
          <a:xfrm>
            <a:off x="8436828" y="181865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rgbClr val="55A7FF"/>
          </a:solidFill>
          <a:ln w="12700">
            <a:solidFill>
              <a:srgbClr val="55A7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Shape 2111">
            <a:hlinkClick r:id="rId6"/>
            <a:extLst>
              <a:ext uri="{FF2B5EF4-FFF2-40B4-BE49-F238E27FC236}">
                <a16:creationId xmlns:a16="http://schemas.microsoft.com/office/drawing/2014/main" id="{37C2FA81-0DB9-46D1-ADC1-AAAC830F84CD}"/>
              </a:ext>
            </a:extLst>
          </p:cNvPr>
          <p:cNvSpPr/>
          <p:nvPr/>
        </p:nvSpPr>
        <p:spPr>
          <a:xfrm>
            <a:off x="8896729" y="181865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5A7FF"/>
          </a:solidFill>
          <a:ln w="12700">
            <a:solidFill>
              <a:srgbClr val="55A7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358D0FA-0012-4D4F-8F50-F50F5B46DECD}"/>
              </a:ext>
            </a:extLst>
          </p:cNvPr>
          <p:cNvSpPr/>
          <p:nvPr/>
        </p:nvSpPr>
        <p:spPr>
          <a:xfrm>
            <a:off x="6354106" y="2438290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A8D97FE-7D2B-406D-9F63-7FBE5C8A3E0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95" y="1695610"/>
            <a:ext cx="4268243" cy="36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4">
        <p:random/>
      </p:transition>
    </mc:Choice>
    <mc:Fallback>
      <p:transition spd="slow" advTm="10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E83C5E-8817-4B49-AB48-D0708F5DDC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A_图片 15">
            <a:extLst>
              <a:ext uri="{FF2B5EF4-FFF2-40B4-BE49-F238E27FC236}">
                <a16:creationId xmlns:a16="http://schemas.microsoft.com/office/drawing/2014/main" id="{E11E1EC7-8FF9-44E9-96C7-C37BB259DD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548" y="9598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6C5F7464-6C37-48B3-91AF-88F6DC3A65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17179" y="1096987"/>
            <a:ext cx="1983368" cy="531934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1ACFDC1-6C18-49EF-9592-52ECA20058F4}"/>
              </a:ext>
            </a:extLst>
          </p:cNvPr>
          <p:cNvSpPr/>
          <p:nvPr/>
        </p:nvSpPr>
        <p:spPr>
          <a:xfrm>
            <a:off x="1607820" y="959827"/>
            <a:ext cx="6309359" cy="531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1A7016-5877-4CBE-8857-FFBAF759BB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6" t="2414" r="25372"/>
          <a:stretch/>
        </p:blipFill>
        <p:spPr>
          <a:xfrm flipH="1">
            <a:off x="6718979" y="292294"/>
            <a:ext cx="5238912" cy="6571468"/>
          </a:xfrm>
          <a:prstGeom prst="rect">
            <a:avLst/>
          </a:prstGeom>
        </p:spPr>
      </p:pic>
      <p:sp>
        <p:nvSpPr>
          <p:cNvPr id="11" name="MockUp">
            <a:extLst>
              <a:ext uri="{FF2B5EF4-FFF2-40B4-BE49-F238E27FC236}">
                <a16:creationId xmlns:a16="http://schemas.microsoft.com/office/drawing/2014/main" id="{AD41E29C-21BF-445F-9830-3D3DCF2F08EC}"/>
              </a:ext>
            </a:extLst>
          </p:cNvPr>
          <p:cNvSpPr txBox="1"/>
          <p:nvPr/>
        </p:nvSpPr>
        <p:spPr>
          <a:xfrm>
            <a:off x="2624349" y="1715666"/>
            <a:ext cx="410048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lvl1pPr>
          </a:lstStyle>
          <a:p>
            <a:pPr defTabSz="412750" hangingPunct="0"/>
            <a:r>
              <a:rPr lang="en-US" sz="7500" b="1" kern="0" dirty="0">
                <a:latin typeface="+mn-lt"/>
                <a:ea typeface="+mn-ea"/>
                <a:cs typeface="+mn-ea"/>
                <a:sym typeface="+mn-lt"/>
              </a:rPr>
              <a:t>PART 03</a:t>
            </a:r>
            <a:endParaRPr sz="7500" b="1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Design…">
            <a:extLst>
              <a:ext uri="{FF2B5EF4-FFF2-40B4-BE49-F238E27FC236}">
                <a16:creationId xmlns:a16="http://schemas.microsoft.com/office/drawing/2014/main" id="{606CB988-438A-4C85-A010-521AF090EA3D}"/>
              </a:ext>
            </a:extLst>
          </p:cNvPr>
          <p:cNvSpPr txBox="1"/>
          <p:nvPr/>
        </p:nvSpPr>
        <p:spPr>
          <a:xfrm>
            <a:off x="4395418" y="4359812"/>
            <a:ext cx="1452321" cy="89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1500" b="1" kern="0" dirty="0">
                <a:solidFill>
                  <a:srgbClr val="2C2E3C"/>
                </a:solidFill>
                <a:cs typeface="+mn-ea"/>
                <a:sym typeface="+mn-lt"/>
              </a:rPr>
              <a:t>Design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bandwidth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before timely vectors.</a:t>
            </a:r>
          </a:p>
        </p:txBody>
      </p:sp>
      <p:sp>
        <p:nvSpPr>
          <p:cNvPr id="13" name="Digital design is like painting, expert…">
            <a:extLst>
              <a:ext uri="{FF2B5EF4-FFF2-40B4-BE49-F238E27FC236}">
                <a16:creationId xmlns:a16="http://schemas.microsoft.com/office/drawing/2014/main" id="{956037AB-1838-4EDD-85B5-70955A647BFD}"/>
              </a:ext>
            </a:extLst>
          </p:cNvPr>
          <p:cNvSpPr txBox="1"/>
          <p:nvPr/>
        </p:nvSpPr>
        <p:spPr>
          <a:xfrm>
            <a:off x="2624349" y="3058118"/>
            <a:ext cx="3751027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Digital design is like painting, expert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the paint never dries.</a:t>
            </a: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913BC968-9A0A-49CD-B6E0-3E5730130E1A}"/>
              </a:ext>
            </a:extLst>
          </p:cNvPr>
          <p:cNvSpPr/>
          <p:nvPr/>
        </p:nvSpPr>
        <p:spPr>
          <a:xfrm>
            <a:off x="2624349" y="4211498"/>
            <a:ext cx="1304013" cy="1304012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80%">
            <a:extLst>
              <a:ext uri="{FF2B5EF4-FFF2-40B4-BE49-F238E27FC236}">
                <a16:creationId xmlns:a16="http://schemas.microsoft.com/office/drawing/2014/main" id="{44CADD98-38F9-476F-A0E1-8B811607AB46}"/>
              </a:ext>
            </a:extLst>
          </p:cNvPr>
          <p:cNvSpPr txBox="1"/>
          <p:nvPr/>
        </p:nvSpPr>
        <p:spPr>
          <a:xfrm>
            <a:off x="3016117" y="4576495"/>
            <a:ext cx="51937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2750" hangingPunct="0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4000" kern="0" dirty="0">
                <a:solidFill>
                  <a:srgbClr val="2C2E3C"/>
                </a:solidFill>
                <a:cs typeface="+mn-ea"/>
                <a:sym typeface="+mn-lt"/>
              </a:rPr>
              <a:t>03</a:t>
            </a:r>
            <a:endParaRPr sz="1400" kern="0" dirty="0">
              <a:solidFill>
                <a:srgbClr val="2C2E3C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36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91">
        <p:random/>
      </p:transition>
    </mc:Choice>
    <mc:Fallback>
      <p:transition spd="slow" advTm="41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6" name="image3.png" descr="image3.png">
            <a:extLst>
              <a:ext uri="{FF2B5EF4-FFF2-40B4-BE49-F238E27FC236}">
                <a16:creationId xmlns:a16="http://schemas.microsoft.com/office/drawing/2014/main" id="{19DBB9BA-8A99-471E-84E3-B4CEA887A7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307" y="1466718"/>
            <a:ext cx="5059002" cy="46374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2D Stacked Column Chart">
            <a:extLst>
              <a:ext uri="{FF2B5EF4-FFF2-40B4-BE49-F238E27FC236}">
                <a16:creationId xmlns:a16="http://schemas.microsoft.com/office/drawing/2014/main" id="{DA9C15E0-B253-4106-9A78-9795857D9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813150"/>
              </p:ext>
            </p:extLst>
          </p:nvPr>
        </p:nvGraphicFramePr>
        <p:xfrm>
          <a:off x="2052760" y="2700334"/>
          <a:ext cx="4298686" cy="247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D924FAA3-1188-4E7E-B764-677E1E2E506A}"/>
              </a:ext>
            </a:extLst>
          </p:cNvPr>
          <p:cNvSpPr/>
          <p:nvPr/>
        </p:nvSpPr>
        <p:spPr>
          <a:xfrm>
            <a:off x="2337614" y="1809641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7AA738-27E3-4DC9-8B78-7143B6D023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551" y="1809641"/>
            <a:ext cx="4358513" cy="2624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50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78">
        <p:random/>
      </p:transition>
    </mc:Choice>
    <mc:Fallback>
      <p:transition spd="slow" advTm="15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8E75E3-511D-45EB-BD32-280B9C669D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9561" y="-133339"/>
            <a:ext cx="4074178" cy="6257602"/>
          </a:xfrm>
          <a:prstGeom prst="rect">
            <a:avLst/>
          </a:prstGeom>
        </p:spPr>
      </p:pic>
      <p:grpSp>
        <p:nvGrpSpPr>
          <p:cNvPr id="16" name="Group">
            <a:extLst>
              <a:ext uri="{FF2B5EF4-FFF2-40B4-BE49-F238E27FC236}">
                <a16:creationId xmlns:a16="http://schemas.microsoft.com/office/drawing/2014/main" id="{CE782ED2-36C3-4C13-938A-8D07DDC85DDF}"/>
              </a:ext>
            </a:extLst>
          </p:cNvPr>
          <p:cNvGrpSpPr/>
          <p:nvPr/>
        </p:nvGrpSpPr>
        <p:grpSpPr>
          <a:xfrm>
            <a:off x="3133267" y="3046463"/>
            <a:ext cx="2588850" cy="2059374"/>
            <a:chOff x="-250140" y="0"/>
            <a:chExt cx="5177697" cy="4118746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B1012FC5-14F3-410C-B46F-77936D87FC25}"/>
                </a:ext>
              </a:extLst>
            </p:cNvPr>
            <p:cNvSpPr/>
            <p:nvPr/>
          </p:nvSpPr>
          <p:spPr>
            <a:xfrm>
              <a:off x="1989455" y="0"/>
              <a:ext cx="698501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Main Analysis">
              <a:extLst>
                <a:ext uri="{FF2B5EF4-FFF2-40B4-BE49-F238E27FC236}">
                  <a16:creationId xmlns:a16="http://schemas.microsoft.com/office/drawing/2014/main" id="{9E248EF3-B484-4BBB-8A64-C97A4B6AA9F1}"/>
                </a:ext>
              </a:extLst>
            </p:cNvPr>
            <p:cNvSpPr txBox="1"/>
            <p:nvPr/>
          </p:nvSpPr>
          <p:spPr>
            <a:xfrm>
              <a:off x="754939" y="1261667"/>
              <a:ext cx="3167532" cy="809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150000"/>
                </a:lnSpc>
                <a:defRPr sz="4000" b="0">
                  <a:solidFill>
                    <a:srgbClr val="2C2E3C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lvl1pPr>
            </a:lstStyle>
            <a:p>
              <a:pPr algn="ctr" defTabSz="412750" hangingPunct="0"/>
              <a:r>
                <a:rPr sz="2000" kern="0" dirty="0">
                  <a:latin typeface="+mn-lt"/>
                  <a:ea typeface="+mn-ea"/>
                  <a:cs typeface="+mn-ea"/>
                  <a:sym typeface="+mn-lt"/>
                </a:rPr>
                <a:t>Main Analysis</a:t>
              </a:r>
            </a:p>
          </p:txBody>
        </p:sp>
        <p:sp>
          <p:nvSpPr>
            <p:cNvPr id="19" name="Success unleash enterprise bandwidth…">
              <a:extLst>
                <a:ext uri="{FF2B5EF4-FFF2-40B4-BE49-F238E27FC236}">
                  <a16:creationId xmlns:a16="http://schemas.microsoft.com/office/drawing/2014/main" id="{9C383871-6087-49E6-B455-6DAF2AF89FC1}"/>
                </a:ext>
              </a:extLst>
            </p:cNvPr>
            <p:cNvSpPr txBox="1"/>
            <p:nvPr/>
          </p:nvSpPr>
          <p:spPr>
            <a:xfrm>
              <a:off x="-250140" y="2447135"/>
              <a:ext cx="5177697" cy="1671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Success unleash enterprise bandwidth</a:t>
              </a:r>
            </a:p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before timely quality date. Dramatically</a:t>
              </a:r>
            </a:p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maximize from markets.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88CDEF96-75AE-4F1E-BEFA-C788BA76BB94}"/>
              </a:ext>
            </a:extLst>
          </p:cNvPr>
          <p:cNvSpPr/>
          <p:nvPr/>
        </p:nvSpPr>
        <p:spPr>
          <a:xfrm>
            <a:off x="2872022" y="2005992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2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">
        <p:random/>
      </p:transition>
    </mc:Choice>
    <mc:Fallback>
      <p:transition spd="slow" advTm="1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FA678F1-520E-4AA1-AF8F-31558EA4E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060" y="1142603"/>
            <a:ext cx="3228691" cy="45727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randing…">
            <a:extLst>
              <a:ext uri="{FF2B5EF4-FFF2-40B4-BE49-F238E27FC236}">
                <a16:creationId xmlns:a16="http://schemas.microsoft.com/office/drawing/2014/main" id="{C38C4AE1-68ED-4D2B-96F8-A501C6C6BC5B}"/>
              </a:ext>
            </a:extLst>
          </p:cNvPr>
          <p:cNvSpPr txBox="1"/>
          <p:nvPr/>
        </p:nvSpPr>
        <p:spPr>
          <a:xfrm>
            <a:off x="8429867" y="4658048"/>
            <a:ext cx="1843453" cy="7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Branding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frictionless chains.</a:t>
            </a:r>
          </a:p>
        </p:txBody>
      </p:sp>
      <p:sp>
        <p:nvSpPr>
          <p:cNvPr id="9" name="Consulting…">
            <a:extLst>
              <a:ext uri="{FF2B5EF4-FFF2-40B4-BE49-F238E27FC236}">
                <a16:creationId xmlns:a16="http://schemas.microsoft.com/office/drawing/2014/main" id="{55C29322-4770-4B60-87BE-FF2F4897C3A5}"/>
              </a:ext>
            </a:extLst>
          </p:cNvPr>
          <p:cNvSpPr txBox="1"/>
          <p:nvPr/>
        </p:nvSpPr>
        <p:spPr>
          <a:xfrm>
            <a:off x="6101770" y="4658048"/>
            <a:ext cx="1843453" cy="7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Consulting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frictionless chains.</a:t>
            </a:r>
          </a:p>
        </p:txBody>
      </p:sp>
      <p:sp>
        <p:nvSpPr>
          <p:cNvPr id="10" name=".">
            <a:extLst>
              <a:ext uri="{FF2B5EF4-FFF2-40B4-BE49-F238E27FC236}">
                <a16:creationId xmlns:a16="http://schemas.microsoft.com/office/drawing/2014/main" id="{70EBAD26-A2E8-46C0-B081-25917B77D14C}"/>
              </a:ext>
            </a:extLst>
          </p:cNvPr>
          <p:cNvSpPr txBox="1"/>
          <p:nvPr/>
        </p:nvSpPr>
        <p:spPr>
          <a:xfrm>
            <a:off x="6155098" y="3817368"/>
            <a:ext cx="2853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8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457200" hangingPunct="0">
              <a:lnSpc>
                <a:spcPct val="100000"/>
              </a:lnSpc>
            </a:pPr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">
            <a:extLst>
              <a:ext uri="{FF2B5EF4-FFF2-40B4-BE49-F238E27FC236}">
                <a16:creationId xmlns:a16="http://schemas.microsoft.com/office/drawing/2014/main" id="{34E5B0C1-C710-4A75-9F9B-69254353D644}"/>
              </a:ext>
            </a:extLst>
          </p:cNvPr>
          <p:cNvSpPr txBox="1"/>
          <p:nvPr/>
        </p:nvSpPr>
        <p:spPr>
          <a:xfrm>
            <a:off x="8429867" y="3817369"/>
            <a:ext cx="2853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8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457200" hangingPunct="0">
              <a:lnSpc>
                <a:spcPct val="100000"/>
              </a:lnSpc>
            </a:pPr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E63E66B-4173-4424-B643-8AF3CBBC52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8006" y="1526245"/>
            <a:ext cx="2791567" cy="3693937"/>
          </a:xfrm>
          <a:prstGeom prst="rect">
            <a:avLst/>
          </a:prstGeom>
        </p:spPr>
      </p:pic>
      <p:sp>
        <p:nvSpPr>
          <p:cNvPr id="14" name="Synergistically utilize technically portals with frictionless supply chains.…">
            <a:extLst>
              <a:ext uri="{FF2B5EF4-FFF2-40B4-BE49-F238E27FC236}">
                <a16:creationId xmlns:a16="http://schemas.microsoft.com/office/drawing/2014/main" id="{FD0B3F3C-A3F1-4754-A5E2-8EB6AF04086E}"/>
              </a:ext>
            </a:extLst>
          </p:cNvPr>
          <p:cNvSpPr txBox="1"/>
          <p:nvPr/>
        </p:nvSpPr>
        <p:spPr>
          <a:xfrm>
            <a:off x="6082649" y="2626762"/>
            <a:ext cx="3699500" cy="697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6A6E77"/>
                </a:solidFill>
                <a:cs typeface="+mn-ea"/>
                <a:sym typeface="+mn-lt"/>
              </a:rPr>
              <a:t>Synergistically utilize technically portals with frictionless supply </a:t>
            </a:r>
            <a:r>
              <a:rPr sz="1050" kern="0" dirty="0" err="1">
                <a:solidFill>
                  <a:srgbClr val="6A6E77"/>
                </a:solidFill>
                <a:cs typeface="+mn-ea"/>
                <a:sym typeface="+mn-lt"/>
              </a:rPr>
              <a:t>chains.Dramatically</a:t>
            </a:r>
            <a:r>
              <a:rPr sz="1050" kern="0" dirty="0">
                <a:solidFill>
                  <a:srgbClr val="6A6E77"/>
                </a:solidFill>
                <a:cs typeface="+mn-ea"/>
                <a:sym typeface="+mn-lt"/>
              </a:rPr>
              <a:t> customize empowered networks rather than goal-opportunities.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528123-2913-4CA4-A413-55AAD994E711}"/>
              </a:ext>
            </a:extLst>
          </p:cNvPr>
          <p:cNvSpPr/>
          <p:nvPr/>
        </p:nvSpPr>
        <p:spPr>
          <a:xfrm>
            <a:off x="5927623" y="1754205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2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44">
        <p:random/>
      </p:transition>
    </mc:Choice>
    <mc:Fallback>
      <p:transition spd="slow" advTm="24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sp>
        <p:nvSpPr>
          <p:cNvPr id="6" name="01. Our Packages…">
            <a:extLst>
              <a:ext uri="{FF2B5EF4-FFF2-40B4-BE49-F238E27FC236}">
                <a16:creationId xmlns:a16="http://schemas.microsoft.com/office/drawing/2014/main" id="{4BC1C50A-BDAE-4DDB-B397-98CDD4173FD7}"/>
              </a:ext>
            </a:extLst>
          </p:cNvPr>
          <p:cNvSpPr txBox="1"/>
          <p:nvPr/>
        </p:nvSpPr>
        <p:spPr>
          <a:xfrm>
            <a:off x="7742239" y="1436401"/>
            <a:ext cx="2712281" cy="89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1500" b="1" kern="0" dirty="0">
                <a:solidFill>
                  <a:srgbClr val="2C2E3C"/>
                </a:solidFill>
                <a:cs typeface="+mn-ea"/>
                <a:sym typeface="+mn-lt"/>
              </a:rPr>
              <a:t>01. </a:t>
            </a:r>
            <a:r>
              <a:rPr lang="en-US" sz="1500" b="1" kern="0" dirty="0">
                <a:solidFill>
                  <a:srgbClr val="2C2E3C"/>
                </a:solidFill>
                <a:cs typeface="+mn-ea"/>
                <a:sym typeface="+mn-lt"/>
              </a:rPr>
              <a:t>Enter the title</a:t>
            </a:r>
            <a:endParaRPr sz="1500" b="1" kern="0" dirty="0">
              <a:solidFill>
                <a:srgbClr val="2C2E3C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before timely quality vectors.</a:t>
            </a:r>
          </a:p>
        </p:txBody>
      </p:sp>
      <p:sp>
        <p:nvSpPr>
          <p:cNvPr id="7" name="03. Our Promotion…">
            <a:extLst>
              <a:ext uri="{FF2B5EF4-FFF2-40B4-BE49-F238E27FC236}">
                <a16:creationId xmlns:a16="http://schemas.microsoft.com/office/drawing/2014/main" id="{1D41E463-E2DF-4B92-93E8-9AE63A170553}"/>
              </a:ext>
            </a:extLst>
          </p:cNvPr>
          <p:cNvSpPr txBox="1"/>
          <p:nvPr/>
        </p:nvSpPr>
        <p:spPr>
          <a:xfrm>
            <a:off x="7742239" y="4441067"/>
            <a:ext cx="2712281" cy="89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1500" b="1" kern="0" dirty="0">
                <a:solidFill>
                  <a:srgbClr val="2C2E3C"/>
                </a:solidFill>
                <a:cs typeface="+mn-ea"/>
                <a:sym typeface="+mn-lt"/>
              </a:rPr>
              <a:t>03.</a:t>
            </a:r>
            <a:r>
              <a:rPr lang="en-US" sz="1500" b="1" kern="0" dirty="0">
                <a:solidFill>
                  <a:srgbClr val="2C2E3C"/>
                </a:solidFill>
                <a:cs typeface="+mn-ea"/>
                <a:sym typeface="+mn-lt"/>
              </a:rPr>
              <a:t> Enter the title</a:t>
            </a:r>
            <a:endParaRPr sz="1500" b="1" kern="0" dirty="0">
              <a:solidFill>
                <a:srgbClr val="2C2E3C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before timely quality vectors.</a:t>
            </a:r>
          </a:p>
        </p:txBody>
      </p:sp>
      <p:sp>
        <p:nvSpPr>
          <p:cNvPr id="8" name="02. Our Services…">
            <a:extLst>
              <a:ext uri="{FF2B5EF4-FFF2-40B4-BE49-F238E27FC236}">
                <a16:creationId xmlns:a16="http://schemas.microsoft.com/office/drawing/2014/main" id="{8B00C66F-59A3-40CE-96B5-6A300DE5FDC3}"/>
              </a:ext>
            </a:extLst>
          </p:cNvPr>
          <p:cNvSpPr txBox="1"/>
          <p:nvPr/>
        </p:nvSpPr>
        <p:spPr>
          <a:xfrm>
            <a:off x="7742239" y="2914928"/>
            <a:ext cx="2712281" cy="89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1500" b="1" kern="0" dirty="0">
                <a:solidFill>
                  <a:srgbClr val="2C2E3C"/>
                </a:solidFill>
                <a:cs typeface="+mn-ea"/>
                <a:sym typeface="+mn-lt"/>
              </a:rPr>
              <a:t>02.</a:t>
            </a:r>
            <a:r>
              <a:rPr lang="en-US" sz="1500" b="1" kern="0" dirty="0">
                <a:solidFill>
                  <a:srgbClr val="2C2E3C"/>
                </a:solidFill>
                <a:cs typeface="+mn-ea"/>
                <a:sym typeface="+mn-lt"/>
              </a:rPr>
              <a:t> Enter the title</a:t>
            </a:r>
            <a:endParaRPr sz="1500" b="1" kern="0" dirty="0">
              <a:solidFill>
                <a:srgbClr val="2C2E3C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before timely quality vectors.</a:t>
            </a:r>
          </a:p>
        </p:txBody>
      </p:sp>
      <p:sp>
        <p:nvSpPr>
          <p:cNvPr id="9" name="Graphic design will save the world right…">
            <a:extLst>
              <a:ext uri="{FF2B5EF4-FFF2-40B4-BE49-F238E27FC236}">
                <a16:creationId xmlns:a16="http://schemas.microsoft.com/office/drawing/2014/main" id="{8F01B405-7141-412A-B658-1039A6C166D9}"/>
              </a:ext>
            </a:extLst>
          </p:cNvPr>
          <p:cNvSpPr txBox="1"/>
          <p:nvPr/>
        </p:nvSpPr>
        <p:spPr>
          <a:xfrm>
            <a:off x="2066445" y="1487841"/>
            <a:ext cx="4106894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Graphic design will save the world right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after rock and roll does.</a:t>
            </a: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D60BC1A5-3274-43F2-97B0-8C99EDEC5728}"/>
              </a:ext>
            </a:extLst>
          </p:cNvPr>
          <p:cNvSpPr/>
          <p:nvPr/>
        </p:nvSpPr>
        <p:spPr>
          <a:xfrm>
            <a:off x="2139236" y="4051517"/>
            <a:ext cx="477908" cy="1121551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55A7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1680B11C-FBEC-4DAC-BD44-E64C5A189CF6}"/>
              </a:ext>
            </a:extLst>
          </p:cNvPr>
          <p:cNvSpPr/>
          <p:nvPr/>
        </p:nvSpPr>
        <p:spPr>
          <a:xfrm>
            <a:off x="2997639" y="3640545"/>
            <a:ext cx="477908" cy="1532523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97E0E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703F8AFC-478A-4569-862E-F59F5F74BAC1}"/>
              </a:ext>
            </a:extLst>
          </p:cNvPr>
          <p:cNvSpPr/>
          <p:nvPr/>
        </p:nvSpPr>
        <p:spPr>
          <a:xfrm>
            <a:off x="3880676" y="4546619"/>
            <a:ext cx="477908" cy="630029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55A7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1498F207-B7AC-48FA-BDA4-3BE6D9AE72CA}"/>
              </a:ext>
            </a:extLst>
          </p:cNvPr>
          <p:cNvSpPr/>
          <p:nvPr/>
        </p:nvSpPr>
        <p:spPr>
          <a:xfrm>
            <a:off x="4759511" y="4410386"/>
            <a:ext cx="477908" cy="766261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97E0E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44CAC0B8-6495-4EBC-A659-B751D4AA9656}"/>
              </a:ext>
            </a:extLst>
          </p:cNvPr>
          <p:cNvSpPr/>
          <p:nvPr/>
        </p:nvSpPr>
        <p:spPr>
          <a:xfrm>
            <a:off x="5633004" y="3667768"/>
            <a:ext cx="477908" cy="1513962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55A7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AF01F1E8-991D-4602-AEB6-3AC41C203544}"/>
              </a:ext>
            </a:extLst>
          </p:cNvPr>
          <p:cNvSpPr/>
          <p:nvPr/>
        </p:nvSpPr>
        <p:spPr>
          <a:xfrm>
            <a:off x="6513175" y="3173804"/>
            <a:ext cx="477908" cy="2002843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97E0E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TextBox 99">
            <a:extLst>
              <a:ext uri="{FF2B5EF4-FFF2-40B4-BE49-F238E27FC236}">
                <a16:creationId xmlns:a16="http://schemas.microsoft.com/office/drawing/2014/main" id="{618BF2D7-3208-448E-B7BE-7B0C923557CC}"/>
              </a:ext>
            </a:extLst>
          </p:cNvPr>
          <p:cNvSpPr txBox="1"/>
          <p:nvPr/>
        </p:nvSpPr>
        <p:spPr>
          <a:xfrm>
            <a:off x="2165207" y="3823232"/>
            <a:ext cx="425966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mn-MN" sz="1100" dirty="0">
                <a:solidFill>
                  <a:srgbClr val="747A82"/>
                </a:solidFill>
                <a:cs typeface="+mn-ea"/>
                <a:sym typeface="+mn-lt"/>
              </a:rPr>
              <a:t>45</a:t>
            </a:r>
            <a:endParaRPr lang="en-US" sz="1100" dirty="0">
              <a:solidFill>
                <a:srgbClr val="747A82"/>
              </a:solidFill>
              <a:cs typeface="+mn-ea"/>
              <a:sym typeface="+mn-lt"/>
            </a:endParaRPr>
          </a:p>
        </p:txBody>
      </p:sp>
      <p:sp>
        <p:nvSpPr>
          <p:cNvPr id="17" name="TextBox 100">
            <a:extLst>
              <a:ext uri="{FF2B5EF4-FFF2-40B4-BE49-F238E27FC236}">
                <a16:creationId xmlns:a16="http://schemas.microsoft.com/office/drawing/2014/main" id="{52906287-95F0-4894-B107-5310DFF5564C}"/>
              </a:ext>
            </a:extLst>
          </p:cNvPr>
          <p:cNvSpPr txBox="1"/>
          <p:nvPr/>
        </p:nvSpPr>
        <p:spPr>
          <a:xfrm>
            <a:off x="2877116" y="3416990"/>
            <a:ext cx="718954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mn-MN" sz="1100" dirty="0">
                <a:solidFill>
                  <a:srgbClr val="747A82"/>
                </a:solidFill>
                <a:cs typeface="+mn-ea"/>
                <a:sym typeface="+mn-lt"/>
              </a:rPr>
              <a:t>60</a:t>
            </a:r>
            <a:endParaRPr lang="en-US" sz="1100" dirty="0">
              <a:solidFill>
                <a:srgbClr val="747A82"/>
              </a:solidFill>
              <a:cs typeface="+mn-ea"/>
              <a:sym typeface="+mn-lt"/>
            </a:endParaRPr>
          </a:p>
        </p:txBody>
      </p:sp>
      <p:sp>
        <p:nvSpPr>
          <p:cNvPr id="18" name="TextBox 101">
            <a:extLst>
              <a:ext uri="{FF2B5EF4-FFF2-40B4-BE49-F238E27FC236}">
                <a16:creationId xmlns:a16="http://schemas.microsoft.com/office/drawing/2014/main" id="{931EF480-0439-4FE4-83B7-363A91782287}"/>
              </a:ext>
            </a:extLst>
          </p:cNvPr>
          <p:cNvSpPr txBox="1"/>
          <p:nvPr/>
        </p:nvSpPr>
        <p:spPr>
          <a:xfrm>
            <a:off x="3882012" y="4312113"/>
            <a:ext cx="475236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mn-MN" sz="1100" dirty="0">
                <a:solidFill>
                  <a:srgbClr val="747A82"/>
                </a:solidFill>
                <a:cs typeface="+mn-ea"/>
                <a:sym typeface="+mn-lt"/>
              </a:rPr>
              <a:t>25</a:t>
            </a:r>
            <a:endParaRPr lang="en-US" sz="1100" dirty="0">
              <a:solidFill>
                <a:srgbClr val="747A82"/>
              </a:solidFill>
              <a:cs typeface="+mn-ea"/>
              <a:sym typeface="+mn-lt"/>
            </a:endParaRPr>
          </a:p>
        </p:txBody>
      </p:sp>
      <p:sp>
        <p:nvSpPr>
          <p:cNvPr id="19" name="TextBox 102">
            <a:extLst>
              <a:ext uri="{FF2B5EF4-FFF2-40B4-BE49-F238E27FC236}">
                <a16:creationId xmlns:a16="http://schemas.microsoft.com/office/drawing/2014/main" id="{89E80D13-A40F-41A7-982C-BF6204D379FF}"/>
              </a:ext>
            </a:extLst>
          </p:cNvPr>
          <p:cNvSpPr txBox="1"/>
          <p:nvPr/>
        </p:nvSpPr>
        <p:spPr>
          <a:xfrm>
            <a:off x="4766188" y="4193448"/>
            <a:ext cx="464554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mn-MN" sz="1100" dirty="0">
                <a:solidFill>
                  <a:srgbClr val="747A82"/>
                </a:solidFill>
                <a:cs typeface="+mn-ea"/>
                <a:sym typeface="+mn-lt"/>
              </a:rPr>
              <a:t>30</a:t>
            </a:r>
            <a:endParaRPr lang="en-US" sz="1100" dirty="0">
              <a:solidFill>
                <a:srgbClr val="747A82"/>
              </a:solidFill>
              <a:cs typeface="+mn-ea"/>
              <a:sym typeface="+mn-lt"/>
            </a:endParaRP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8C05E613-6BCA-4B10-9069-037F7EA96DC4}"/>
              </a:ext>
            </a:extLst>
          </p:cNvPr>
          <p:cNvSpPr txBox="1"/>
          <p:nvPr/>
        </p:nvSpPr>
        <p:spPr>
          <a:xfrm>
            <a:off x="5719531" y="3445748"/>
            <a:ext cx="304856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mn-MN" sz="1100" dirty="0">
                <a:solidFill>
                  <a:srgbClr val="747A82"/>
                </a:solidFill>
                <a:cs typeface="+mn-ea"/>
                <a:sym typeface="+mn-lt"/>
              </a:rPr>
              <a:t>60</a:t>
            </a:r>
            <a:endParaRPr lang="en-US" sz="1100" dirty="0">
              <a:solidFill>
                <a:srgbClr val="747A82"/>
              </a:solidFill>
              <a:cs typeface="+mn-ea"/>
              <a:sym typeface="+mn-lt"/>
            </a:endParaRPr>
          </a:p>
        </p:txBody>
      </p:sp>
      <p:sp>
        <p:nvSpPr>
          <p:cNvPr id="21" name="TextBox 104">
            <a:extLst>
              <a:ext uri="{FF2B5EF4-FFF2-40B4-BE49-F238E27FC236}">
                <a16:creationId xmlns:a16="http://schemas.microsoft.com/office/drawing/2014/main" id="{66ACF3D0-9BE4-42D9-9BFC-1B81A8421966}"/>
              </a:ext>
            </a:extLst>
          </p:cNvPr>
          <p:cNvSpPr txBox="1"/>
          <p:nvPr/>
        </p:nvSpPr>
        <p:spPr>
          <a:xfrm>
            <a:off x="6513175" y="2956867"/>
            <a:ext cx="477908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mn-MN" sz="1100" dirty="0">
                <a:solidFill>
                  <a:srgbClr val="747A82"/>
                </a:solidFill>
                <a:cs typeface="+mn-ea"/>
                <a:sym typeface="+mn-lt"/>
              </a:rPr>
              <a:t>80</a:t>
            </a:r>
            <a:endParaRPr lang="en-US" sz="1100" dirty="0">
              <a:solidFill>
                <a:srgbClr val="747A82"/>
              </a:solidFill>
              <a:cs typeface="+mn-ea"/>
              <a:sym typeface="+mn-lt"/>
            </a:endParaRPr>
          </a:p>
        </p:txBody>
      </p:sp>
      <p:grpSp>
        <p:nvGrpSpPr>
          <p:cNvPr id="22" name="Group 105">
            <a:extLst>
              <a:ext uri="{FF2B5EF4-FFF2-40B4-BE49-F238E27FC236}">
                <a16:creationId xmlns:a16="http://schemas.microsoft.com/office/drawing/2014/main" id="{D8B8BB7E-2230-4305-8976-10D73657B621}"/>
              </a:ext>
            </a:extLst>
          </p:cNvPr>
          <p:cNvGrpSpPr/>
          <p:nvPr/>
        </p:nvGrpSpPr>
        <p:grpSpPr>
          <a:xfrm>
            <a:off x="6313379" y="5173068"/>
            <a:ext cx="877500" cy="37068"/>
            <a:chOff x="21265008" y="9966325"/>
            <a:chExt cx="1586591" cy="60027"/>
          </a:xfrm>
        </p:grpSpPr>
        <p:cxnSp>
          <p:nvCxnSpPr>
            <p:cNvPr id="23" name="Straight Connector 132">
              <a:extLst>
                <a:ext uri="{FF2B5EF4-FFF2-40B4-BE49-F238E27FC236}">
                  <a16:creationId xmlns:a16="http://schemas.microsoft.com/office/drawing/2014/main" id="{C9DF79DC-374B-4764-8AE9-FC694CC700A6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133">
              <a:extLst>
                <a:ext uri="{FF2B5EF4-FFF2-40B4-BE49-F238E27FC236}">
                  <a16:creationId xmlns:a16="http://schemas.microsoft.com/office/drawing/2014/main" id="{D29B32D5-6ADA-41A5-A779-C9BE6E7C1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134">
              <a:extLst>
                <a:ext uri="{FF2B5EF4-FFF2-40B4-BE49-F238E27FC236}">
                  <a16:creationId xmlns:a16="http://schemas.microsoft.com/office/drawing/2014/main" id="{F0DB736E-4CFC-4818-A4EE-FCA2843C5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6" name="Group 106">
            <a:extLst>
              <a:ext uri="{FF2B5EF4-FFF2-40B4-BE49-F238E27FC236}">
                <a16:creationId xmlns:a16="http://schemas.microsoft.com/office/drawing/2014/main" id="{A93251C7-40FB-47A4-8AB4-D07FF7729C43}"/>
              </a:ext>
            </a:extLst>
          </p:cNvPr>
          <p:cNvGrpSpPr/>
          <p:nvPr/>
        </p:nvGrpSpPr>
        <p:grpSpPr>
          <a:xfrm>
            <a:off x="5435879" y="5173068"/>
            <a:ext cx="877500" cy="37068"/>
            <a:chOff x="21265008" y="9966325"/>
            <a:chExt cx="1586591" cy="60027"/>
          </a:xfrm>
        </p:grpSpPr>
        <p:cxnSp>
          <p:nvCxnSpPr>
            <p:cNvPr id="27" name="Straight Connector 129">
              <a:extLst>
                <a:ext uri="{FF2B5EF4-FFF2-40B4-BE49-F238E27FC236}">
                  <a16:creationId xmlns:a16="http://schemas.microsoft.com/office/drawing/2014/main" id="{73CB5D67-9798-4553-9605-95A2F32A5F56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130">
              <a:extLst>
                <a:ext uri="{FF2B5EF4-FFF2-40B4-BE49-F238E27FC236}">
                  <a16:creationId xmlns:a16="http://schemas.microsoft.com/office/drawing/2014/main" id="{2B40A2B6-E064-41A5-A17E-B7D9260D50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131">
              <a:extLst>
                <a:ext uri="{FF2B5EF4-FFF2-40B4-BE49-F238E27FC236}">
                  <a16:creationId xmlns:a16="http://schemas.microsoft.com/office/drawing/2014/main" id="{F97BB10F-9EEE-4997-9625-34B5FC435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Group 107">
            <a:extLst>
              <a:ext uri="{FF2B5EF4-FFF2-40B4-BE49-F238E27FC236}">
                <a16:creationId xmlns:a16="http://schemas.microsoft.com/office/drawing/2014/main" id="{212B5755-5DF3-49BD-8A0C-E6ADEF88D55C}"/>
              </a:ext>
            </a:extLst>
          </p:cNvPr>
          <p:cNvGrpSpPr/>
          <p:nvPr/>
        </p:nvGrpSpPr>
        <p:grpSpPr>
          <a:xfrm>
            <a:off x="4558379" y="5173068"/>
            <a:ext cx="877500" cy="37068"/>
            <a:chOff x="21265008" y="9966325"/>
            <a:chExt cx="1586591" cy="60027"/>
          </a:xfrm>
        </p:grpSpPr>
        <p:cxnSp>
          <p:nvCxnSpPr>
            <p:cNvPr id="31" name="Straight Connector 126">
              <a:extLst>
                <a:ext uri="{FF2B5EF4-FFF2-40B4-BE49-F238E27FC236}">
                  <a16:creationId xmlns:a16="http://schemas.microsoft.com/office/drawing/2014/main" id="{211FFCB2-A8C5-4C0A-BEEB-6FC52D94DAB1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Connector 127">
              <a:extLst>
                <a:ext uri="{FF2B5EF4-FFF2-40B4-BE49-F238E27FC236}">
                  <a16:creationId xmlns:a16="http://schemas.microsoft.com/office/drawing/2014/main" id="{3DF8916F-C882-4096-95FC-36D1E8C4F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Straight Connector 128">
              <a:extLst>
                <a:ext uri="{FF2B5EF4-FFF2-40B4-BE49-F238E27FC236}">
                  <a16:creationId xmlns:a16="http://schemas.microsoft.com/office/drawing/2014/main" id="{520B40C2-4641-4AD7-A346-A544627CB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4" name="Group 108">
            <a:extLst>
              <a:ext uri="{FF2B5EF4-FFF2-40B4-BE49-F238E27FC236}">
                <a16:creationId xmlns:a16="http://schemas.microsoft.com/office/drawing/2014/main" id="{6180E64C-1CFA-47D3-884E-16FC0E61C45D}"/>
              </a:ext>
            </a:extLst>
          </p:cNvPr>
          <p:cNvGrpSpPr/>
          <p:nvPr/>
        </p:nvGrpSpPr>
        <p:grpSpPr>
          <a:xfrm>
            <a:off x="3680880" y="5173068"/>
            <a:ext cx="877500" cy="37068"/>
            <a:chOff x="21265008" y="9966325"/>
            <a:chExt cx="1586591" cy="60027"/>
          </a:xfrm>
        </p:grpSpPr>
        <p:cxnSp>
          <p:nvCxnSpPr>
            <p:cNvPr id="35" name="Straight Connector 123">
              <a:extLst>
                <a:ext uri="{FF2B5EF4-FFF2-40B4-BE49-F238E27FC236}">
                  <a16:creationId xmlns:a16="http://schemas.microsoft.com/office/drawing/2014/main" id="{863528EE-FD84-41D9-814E-567DFEC8D328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124">
              <a:extLst>
                <a:ext uri="{FF2B5EF4-FFF2-40B4-BE49-F238E27FC236}">
                  <a16:creationId xmlns:a16="http://schemas.microsoft.com/office/drawing/2014/main" id="{056AF496-300E-4029-82CF-387158236F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Straight Connector 125">
              <a:extLst>
                <a:ext uri="{FF2B5EF4-FFF2-40B4-BE49-F238E27FC236}">
                  <a16:creationId xmlns:a16="http://schemas.microsoft.com/office/drawing/2014/main" id="{69075880-E017-4932-92B8-55976B71A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8" name="Group 109">
            <a:extLst>
              <a:ext uri="{FF2B5EF4-FFF2-40B4-BE49-F238E27FC236}">
                <a16:creationId xmlns:a16="http://schemas.microsoft.com/office/drawing/2014/main" id="{496D0CDB-28B5-460F-9FE3-1812367A2194}"/>
              </a:ext>
            </a:extLst>
          </p:cNvPr>
          <p:cNvGrpSpPr/>
          <p:nvPr/>
        </p:nvGrpSpPr>
        <p:grpSpPr>
          <a:xfrm>
            <a:off x="2803380" y="5173068"/>
            <a:ext cx="877500" cy="37068"/>
            <a:chOff x="21265008" y="9966325"/>
            <a:chExt cx="1586591" cy="60027"/>
          </a:xfrm>
        </p:grpSpPr>
        <p:cxnSp>
          <p:nvCxnSpPr>
            <p:cNvPr id="39" name="Straight Connector 120">
              <a:extLst>
                <a:ext uri="{FF2B5EF4-FFF2-40B4-BE49-F238E27FC236}">
                  <a16:creationId xmlns:a16="http://schemas.microsoft.com/office/drawing/2014/main" id="{EF400D0B-67CB-4522-BBBE-6283ACD92D57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Straight Connector 121">
              <a:extLst>
                <a:ext uri="{FF2B5EF4-FFF2-40B4-BE49-F238E27FC236}">
                  <a16:creationId xmlns:a16="http://schemas.microsoft.com/office/drawing/2014/main" id="{86179FB4-96CE-4042-83BE-5AB7331FF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Straight Connector 122">
              <a:extLst>
                <a:ext uri="{FF2B5EF4-FFF2-40B4-BE49-F238E27FC236}">
                  <a16:creationId xmlns:a16="http://schemas.microsoft.com/office/drawing/2014/main" id="{1114889D-67B3-4A62-9229-485A7A8CC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97E85891-469B-4C53-8591-FD384BAA8990}"/>
              </a:ext>
            </a:extLst>
          </p:cNvPr>
          <p:cNvGrpSpPr/>
          <p:nvPr/>
        </p:nvGrpSpPr>
        <p:grpSpPr>
          <a:xfrm>
            <a:off x="1925880" y="5173068"/>
            <a:ext cx="877500" cy="37068"/>
            <a:chOff x="21265008" y="9966325"/>
            <a:chExt cx="1586591" cy="60027"/>
          </a:xfrm>
        </p:grpSpPr>
        <p:cxnSp>
          <p:nvCxnSpPr>
            <p:cNvPr id="43" name="Straight Connector 117">
              <a:extLst>
                <a:ext uri="{FF2B5EF4-FFF2-40B4-BE49-F238E27FC236}">
                  <a16:creationId xmlns:a16="http://schemas.microsoft.com/office/drawing/2014/main" id="{695EB9A6-10F6-4E4D-8896-489778B2C529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118">
              <a:extLst>
                <a:ext uri="{FF2B5EF4-FFF2-40B4-BE49-F238E27FC236}">
                  <a16:creationId xmlns:a16="http://schemas.microsoft.com/office/drawing/2014/main" id="{15661A4A-1A86-4A74-9735-C6CE01BB0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" name="Straight Connector 119">
              <a:extLst>
                <a:ext uri="{FF2B5EF4-FFF2-40B4-BE49-F238E27FC236}">
                  <a16:creationId xmlns:a16="http://schemas.microsoft.com/office/drawing/2014/main" id="{26A1DDF0-4ECA-4C90-9B3C-08416DFB8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6" name="TextBox 111">
            <a:extLst>
              <a:ext uri="{FF2B5EF4-FFF2-40B4-BE49-F238E27FC236}">
                <a16:creationId xmlns:a16="http://schemas.microsoft.com/office/drawing/2014/main" id="{85476012-1F84-4E59-8A0A-FB48F19460A5}"/>
              </a:ext>
            </a:extLst>
          </p:cNvPr>
          <p:cNvSpPr txBox="1"/>
          <p:nvPr/>
        </p:nvSpPr>
        <p:spPr>
          <a:xfrm>
            <a:off x="2165206" y="5196166"/>
            <a:ext cx="425967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HD</a:t>
            </a:r>
          </a:p>
        </p:txBody>
      </p:sp>
      <p:sp>
        <p:nvSpPr>
          <p:cNvPr id="47" name="TextBox 112">
            <a:extLst>
              <a:ext uri="{FF2B5EF4-FFF2-40B4-BE49-F238E27FC236}">
                <a16:creationId xmlns:a16="http://schemas.microsoft.com/office/drawing/2014/main" id="{164CFE40-3FD8-4636-875D-689219DC774C}"/>
              </a:ext>
            </a:extLst>
          </p:cNvPr>
          <p:cNvSpPr txBox="1"/>
          <p:nvPr/>
        </p:nvSpPr>
        <p:spPr>
          <a:xfrm>
            <a:off x="3019227" y="5196166"/>
            <a:ext cx="434733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ML</a:t>
            </a:r>
          </a:p>
        </p:txBody>
      </p:sp>
      <p:sp>
        <p:nvSpPr>
          <p:cNvPr id="48" name="TextBox 113">
            <a:extLst>
              <a:ext uri="{FF2B5EF4-FFF2-40B4-BE49-F238E27FC236}">
                <a16:creationId xmlns:a16="http://schemas.microsoft.com/office/drawing/2014/main" id="{81605E0F-7FBD-45FE-94D6-F2694C79AC13}"/>
              </a:ext>
            </a:extLst>
          </p:cNvPr>
          <p:cNvSpPr txBox="1"/>
          <p:nvPr/>
        </p:nvSpPr>
        <p:spPr>
          <a:xfrm>
            <a:off x="3903140" y="5196166"/>
            <a:ext cx="432979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NH</a:t>
            </a:r>
          </a:p>
        </p:txBody>
      </p:sp>
      <p:sp>
        <p:nvSpPr>
          <p:cNvPr id="49" name="TextBox 114">
            <a:extLst>
              <a:ext uri="{FF2B5EF4-FFF2-40B4-BE49-F238E27FC236}">
                <a16:creationId xmlns:a16="http://schemas.microsoft.com/office/drawing/2014/main" id="{D8B1B939-0D46-4314-9C3C-7D80719526C9}"/>
              </a:ext>
            </a:extLst>
          </p:cNvPr>
          <p:cNvSpPr txBox="1"/>
          <p:nvPr/>
        </p:nvSpPr>
        <p:spPr>
          <a:xfrm>
            <a:off x="4844600" y="5196166"/>
            <a:ext cx="408438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PO</a:t>
            </a:r>
          </a:p>
        </p:txBody>
      </p:sp>
      <p:sp>
        <p:nvSpPr>
          <p:cNvPr id="50" name="TextBox 115">
            <a:extLst>
              <a:ext uri="{FF2B5EF4-FFF2-40B4-BE49-F238E27FC236}">
                <a16:creationId xmlns:a16="http://schemas.microsoft.com/office/drawing/2014/main" id="{7676AA13-C19E-44A6-B9DD-2642AD7A24DA}"/>
              </a:ext>
            </a:extLst>
          </p:cNvPr>
          <p:cNvSpPr txBox="1"/>
          <p:nvPr/>
        </p:nvSpPr>
        <p:spPr>
          <a:xfrm>
            <a:off x="5658098" y="5196166"/>
            <a:ext cx="427721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GD</a:t>
            </a:r>
          </a:p>
        </p:txBody>
      </p:sp>
      <p:sp>
        <p:nvSpPr>
          <p:cNvPr id="51" name="TextBox 116">
            <a:extLst>
              <a:ext uri="{FF2B5EF4-FFF2-40B4-BE49-F238E27FC236}">
                <a16:creationId xmlns:a16="http://schemas.microsoft.com/office/drawing/2014/main" id="{B90B874B-E6BF-4A55-B963-9664478BBDF5}"/>
              </a:ext>
            </a:extLst>
          </p:cNvPr>
          <p:cNvSpPr txBox="1"/>
          <p:nvPr/>
        </p:nvSpPr>
        <p:spPr>
          <a:xfrm>
            <a:off x="6573327" y="5196166"/>
            <a:ext cx="357603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33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34">
        <p:random/>
      </p:transition>
    </mc:Choice>
    <mc:Fallback>
      <p:transition spd="slow" advTm="13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E83C5E-8817-4B49-AB48-D0708F5DDC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A_图片 15">
            <a:extLst>
              <a:ext uri="{FF2B5EF4-FFF2-40B4-BE49-F238E27FC236}">
                <a16:creationId xmlns:a16="http://schemas.microsoft.com/office/drawing/2014/main" id="{E11E1EC7-8FF9-44E9-96C7-C37BB259DD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548" y="9598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6C5F7464-6C37-48B3-91AF-88F6DC3A65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17179" y="1096987"/>
            <a:ext cx="1983368" cy="531934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1ACFDC1-6C18-49EF-9592-52ECA20058F4}"/>
              </a:ext>
            </a:extLst>
          </p:cNvPr>
          <p:cNvSpPr/>
          <p:nvPr/>
        </p:nvSpPr>
        <p:spPr>
          <a:xfrm>
            <a:off x="1607820" y="959827"/>
            <a:ext cx="6309359" cy="531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1A7016-5877-4CBE-8857-FFBAF759BB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6" t="2414" r="25372"/>
          <a:stretch/>
        </p:blipFill>
        <p:spPr>
          <a:xfrm flipH="1">
            <a:off x="6718979" y="292294"/>
            <a:ext cx="5238912" cy="6571468"/>
          </a:xfrm>
          <a:prstGeom prst="rect">
            <a:avLst/>
          </a:prstGeom>
        </p:spPr>
      </p:pic>
      <p:sp>
        <p:nvSpPr>
          <p:cNvPr id="11" name="MockUp">
            <a:extLst>
              <a:ext uri="{FF2B5EF4-FFF2-40B4-BE49-F238E27FC236}">
                <a16:creationId xmlns:a16="http://schemas.microsoft.com/office/drawing/2014/main" id="{AD41E29C-21BF-445F-9830-3D3DCF2F08EC}"/>
              </a:ext>
            </a:extLst>
          </p:cNvPr>
          <p:cNvSpPr txBox="1"/>
          <p:nvPr/>
        </p:nvSpPr>
        <p:spPr>
          <a:xfrm>
            <a:off x="2624349" y="1715666"/>
            <a:ext cx="410048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lvl1pPr>
          </a:lstStyle>
          <a:p>
            <a:pPr defTabSz="412750" hangingPunct="0"/>
            <a:r>
              <a:rPr lang="en-US" sz="7500" b="1" kern="0" dirty="0">
                <a:latin typeface="+mn-lt"/>
                <a:ea typeface="+mn-ea"/>
                <a:cs typeface="+mn-ea"/>
                <a:sym typeface="+mn-lt"/>
              </a:rPr>
              <a:t>PART 04</a:t>
            </a:r>
            <a:endParaRPr sz="7500" b="1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Design…">
            <a:extLst>
              <a:ext uri="{FF2B5EF4-FFF2-40B4-BE49-F238E27FC236}">
                <a16:creationId xmlns:a16="http://schemas.microsoft.com/office/drawing/2014/main" id="{606CB988-438A-4C85-A010-521AF090EA3D}"/>
              </a:ext>
            </a:extLst>
          </p:cNvPr>
          <p:cNvSpPr txBox="1"/>
          <p:nvPr/>
        </p:nvSpPr>
        <p:spPr>
          <a:xfrm>
            <a:off x="4395418" y="4359812"/>
            <a:ext cx="1452321" cy="89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1500" b="1" kern="0" dirty="0">
                <a:solidFill>
                  <a:srgbClr val="2C2E3C"/>
                </a:solidFill>
                <a:cs typeface="+mn-ea"/>
                <a:sym typeface="+mn-lt"/>
              </a:rPr>
              <a:t>Design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bandwidth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before timely vectors.</a:t>
            </a:r>
          </a:p>
        </p:txBody>
      </p:sp>
      <p:sp>
        <p:nvSpPr>
          <p:cNvPr id="13" name="Digital design is like painting, expert…">
            <a:extLst>
              <a:ext uri="{FF2B5EF4-FFF2-40B4-BE49-F238E27FC236}">
                <a16:creationId xmlns:a16="http://schemas.microsoft.com/office/drawing/2014/main" id="{956037AB-1838-4EDD-85B5-70955A647BFD}"/>
              </a:ext>
            </a:extLst>
          </p:cNvPr>
          <p:cNvSpPr txBox="1"/>
          <p:nvPr/>
        </p:nvSpPr>
        <p:spPr>
          <a:xfrm>
            <a:off x="2624349" y="3058118"/>
            <a:ext cx="3751027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Digital design is like painting, expert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the paint never dries.</a:t>
            </a: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913BC968-9A0A-49CD-B6E0-3E5730130E1A}"/>
              </a:ext>
            </a:extLst>
          </p:cNvPr>
          <p:cNvSpPr/>
          <p:nvPr/>
        </p:nvSpPr>
        <p:spPr>
          <a:xfrm>
            <a:off x="2624349" y="4211498"/>
            <a:ext cx="1304013" cy="1304012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80%">
            <a:extLst>
              <a:ext uri="{FF2B5EF4-FFF2-40B4-BE49-F238E27FC236}">
                <a16:creationId xmlns:a16="http://schemas.microsoft.com/office/drawing/2014/main" id="{44CADD98-38F9-476F-A0E1-8B811607AB46}"/>
              </a:ext>
            </a:extLst>
          </p:cNvPr>
          <p:cNvSpPr txBox="1"/>
          <p:nvPr/>
        </p:nvSpPr>
        <p:spPr>
          <a:xfrm>
            <a:off x="3016117" y="4576495"/>
            <a:ext cx="51937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2750" hangingPunct="0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4000" kern="0" dirty="0">
                <a:solidFill>
                  <a:srgbClr val="2C2E3C"/>
                </a:solidFill>
                <a:cs typeface="+mn-ea"/>
                <a:sym typeface="+mn-lt"/>
              </a:rPr>
              <a:t>04</a:t>
            </a:r>
            <a:endParaRPr sz="1400" kern="0" dirty="0">
              <a:solidFill>
                <a:srgbClr val="2C2E3C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68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717">
        <p:random/>
      </p:transition>
    </mc:Choice>
    <mc:Fallback>
      <p:transition spd="slow" advTm="77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sp>
        <p:nvSpPr>
          <p:cNvPr id="7" name="Seamlessly unleash enterprise bandwidth before timely…">
            <a:extLst>
              <a:ext uri="{FF2B5EF4-FFF2-40B4-BE49-F238E27FC236}">
                <a16:creationId xmlns:a16="http://schemas.microsoft.com/office/drawing/2014/main" id="{B8F5FD0E-3937-4025-ADCF-BA0936427C8C}"/>
              </a:ext>
            </a:extLst>
          </p:cNvPr>
          <p:cNvSpPr txBox="1"/>
          <p:nvPr/>
        </p:nvSpPr>
        <p:spPr>
          <a:xfrm>
            <a:off x="2044472" y="2711755"/>
            <a:ext cx="3688510" cy="83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 before timely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vectors. Dramatically maximize sustainable standardized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opportunities.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79661C11-CEB4-4BA8-9508-D7ADD9D8C646}"/>
              </a:ext>
            </a:extLst>
          </p:cNvPr>
          <p:cNvGrpSpPr/>
          <p:nvPr/>
        </p:nvGrpSpPr>
        <p:grpSpPr>
          <a:xfrm>
            <a:off x="2003680" y="3787465"/>
            <a:ext cx="3601271" cy="1154162"/>
            <a:chOff x="0" y="0"/>
            <a:chExt cx="7202540" cy="2308323"/>
          </a:xfrm>
        </p:grpSpPr>
        <p:sp>
          <p:nvSpPr>
            <p:cNvPr id="9" name="Analysis…">
              <a:extLst>
                <a:ext uri="{FF2B5EF4-FFF2-40B4-BE49-F238E27FC236}">
                  <a16:creationId xmlns:a16="http://schemas.microsoft.com/office/drawing/2014/main" id="{F845B7C9-D42E-48C6-88CD-9E2106557A8D}"/>
                </a:ext>
              </a:extLst>
            </p:cNvPr>
            <p:cNvSpPr txBox="1"/>
            <p:nvPr/>
          </p:nvSpPr>
          <p:spPr>
            <a:xfrm>
              <a:off x="2874433" y="349250"/>
              <a:ext cx="4328107" cy="178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Analysis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 bandwidth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before timely quality vectors.</a:t>
              </a:r>
            </a:p>
          </p:txBody>
        </p:sp>
        <p:sp>
          <p:nvSpPr>
            <p:cNvPr id="10" name="65">
              <a:extLst>
                <a:ext uri="{FF2B5EF4-FFF2-40B4-BE49-F238E27FC236}">
                  <a16:creationId xmlns:a16="http://schemas.microsoft.com/office/drawing/2014/main" id="{0423442E-4D26-4B4D-9525-146CF9D76E49}"/>
                </a:ext>
              </a:extLst>
            </p:cNvPr>
            <p:cNvSpPr txBox="1"/>
            <p:nvPr/>
          </p:nvSpPr>
          <p:spPr>
            <a:xfrm>
              <a:off x="0" y="0"/>
              <a:ext cx="2141611" cy="2308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5000" b="0">
                  <a:solidFill>
                    <a:srgbClr val="2C2E3C"/>
                  </a:solidFill>
                  <a:latin typeface="Akrobat Black"/>
                  <a:ea typeface="Akrobat Black"/>
                  <a:cs typeface="Akrobat Black"/>
                  <a:sym typeface="Akrobat Black"/>
                </a:defRPr>
              </a:lvl1pPr>
            </a:lstStyle>
            <a:p>
              <a:pPr defTabSz="412750" hangingPunct="0"/>
              <a:r>
                <a:rPr sz="7500" b="1" kern="0" dirty="0">
                  <a:latin typeface="+mn-lt"/>
                  <a:ea typeface="+mn-ea"/>
                  <a:cs typeface="+mn-ea"/>
                  <a:sym typeface="+mn-lt"/>
                </a:rPr>
                <a:t>65</a:t>
              </a:r>
            </a:p>
          </p:txBody>
        </p:sp>
      </p:grp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F36BF1AF-9672-403E-A37A-611EFDD832BD}"/>
              </a:ext>
            </a:extLst>
          </p:cNvPr>
          <p:cNvSpPr/>
          <p:nvPr/>
        </p:nvSpPr>
        <p:spPr>
          <a:xfrm rot="5400000">
            <a:off x="7646265" y="803423"/>
            <a:ext cx="354817" cy="2452524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55A7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id="{D5ECC45F-7C49-4D99-B970-8334FE9829FD}"/>
              </a:ext>
            </a:extLst>
          </p:cNvPr>
          <p:cNvSpPr/>
          <p:nvPr/>
        </p:nvSpPr>
        <p:spPr>
          <a:xfrm rot="5400000">
            <a:off x="7934296" y="1020053"/>
            <a:ext cx="354818" cy="3028586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C8CBD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: Shape 16">
            <a:extLst>
              <a:ext uri="{FF2B5EF4-FFF2-40B4-BE49-F238E27FC236}">
                <a16:creationId xmlns:a16="http://schemas.microsoft.com/office/drawing/2014/main" id="{537F55AF-87B0-44B0-A12A-D3742A4DC0B8}"/>
              </a:ext>
            </a:extLst>
          </p:cNvPr>
          <p:cNvSpPr/>
          <p:nvPr/>
        </p:nvSpPr>
        <p:spPr>
          <a:xfrm rot="5400000">
            <a:off x="8078312" y="1523505"/>
            <a:ext cx="354818" cy="3316618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55A7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5250E5ED-2FED-4BA3-9360-30838E5BE9B9}"/>
              </a:ext>
            </a:extLst>
          </p:cNvPr>
          <p:cNvSpPr/>
          <p:nvPr/>
        </p:nvSpPr>
        <p:spPr>
          <a:xfrm rot="5400000">
            <a:off x="7466244" y="2680853"/>
            <a:ext cx="354818" cy="2092485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C8CBD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C5200E9B-06B0-49E2-91DC-52ABBF1FAF76}"/>
              </a:ext>
            </a:extLst>
          </p:cNvPr>
          <p:cNvSpPr/>
          <p:nvPr/>
        </p:nvSpPr>
        <p:spPr>
          <a:xfrm rot="5400000">
            <a:off x="7034194" y="3755753"/>
            <a:ext cx="354818" cy="1228386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55A7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00B2B494-B4ED-4028-8D13-EF26A8C72EFA}"/>
              </a:ext>
            </a:extLst>
          </p:cNvPr>
          <p:cNvSpPr/>
          <p:nvPr/>
        </p:nvSpPr>
        <p:spPr>
          <a:xfrm rot="5400000">
            <a:off x="8438348" y="2860878"/>
            <a:ext cx="354818" cy="4036693"/>
          </a:xfrm>
          <a:custGeom>
            <a:avLst/>
            <a:gdLst>
              <a:gd name="connsiteX0" fmla="*/ 0 w 864096"/>
              <a:gd name="connsiteY0" fmla="*/ 0 h 4896544"/>
              <a:gd name="connsiteX1" fmla="*/ 864096 w 864096"/>
              <a:gd name="connsiteY1" fmla="*/ 0 h 4896544"/>
              <a:gd name="connsiteX2" fmla="*/ 864096 w 864096"/>
              <a:gd name="connsiteY2" fmla="*/ 792088 h 4896544"/>
              <a:gd name="connsiteX3" fmla="*/ 864096 w 864096"/>
              <a:gd name="connsiteY3" fmla="*/ 4104456 h 4896544"/>
              <a:gd name="connsiteX4" fmla="*/ 864096 w 864096"/>
              <a:gd name="connsiteY4" fmla="*/ 4896544 h 4896544"/>
              <a:gd name="connsiteX5" fmla="*/ 0 w 864096"/>
              <a:gd name="connsiteY5" fmla="*/ 4896544 h 4896544"/>
              <a:gd name="connsiteX6" fmla="*/ 0 w 864096"/>
              <a:gd name="connsiteY6" fmla="*/ 4104456 h 4896544"/>
              <a:gd name="connsiteX7" fmla="*/ 0 w 864096"/>
              <a:gd name="connsiteY7" fmla="*/ 792088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096" h="4896544">
                <a:moveTo>
                  <a:pt x="0" y="0"/>
                </a:moveTo>
                <a:lnTo>
                  <a:pt x="864096" y="0"/>
                </a:lnTo>
                <a:lnTo>
                  <a:pt x="864096" y="792088"/>
                </a:lnTo>
                <a:lnTo>
                  <a:pt x="864096" y="4104456"/>
                </a:lnTo>
                <a:lnTo>
                  <a:pt x="864096" y="4896544"/>
                </a:lnTo>
                <a:lnTo>
                  <a:pt x="0" y="4896544"/>
                </a:lnTo>
                <a:lnTo>
                  <a:pt x="0" y="4104456"/>
                </a:lnTo>
                <a:lnTo>
                  <a:pt x="0" y="792088"/>
                </a:lnTo>
                <a:close/>
              </a:path>
            </a:pathLst>
          </a:custGeom>
          <a:solidFill>
            <a:srgbClr val="C8CBD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A87F1178-8FFA-40AE-8415-9290BCAA5195}"/>
              </a:ext>
            </a:extLst>
          </p:cNvPr>
          <p:cNvSpPr txBox="1"/>
          <p:nvPr/>
        </p:nvSpPr>
        <p:spPr>
          <a:xfrm>
            <a:off x="10600358" y="4768937"/>
            <a:ext cx="449608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100" dirty="0">
                <a:solidFill>
                  <a:srgbClr val="747A82"/>
                </a:solidFill>
                <a:cs typeface="+mn-ea"/>
                <a:sym typeface="+mn-lt"/>
              </a:rPr>
              <a:t>75</a:t>
            </a:r>
          </a:p>
        </p:txBody>
      </p:sp>
      <p:grpSp>
        <p:nvGrpSpPr>
          <p:cNvPr id="18" name="Group 42">
            <a:extLst>
              <a:ext uri="{FF2B5EF4-FFF2-40B4-BE49-F238E27FC236}">
                <a16:creationId xmlns:a16="http://schemas.microsoft.com/office/drawing/2014/main" id="{4D26255C-D4ED-4823-AC90-D986253A5BBE}"/>
              </a:ext>
            </a:extLst>
          </p:cNvPr>
          <p:cNvGrpSpPr/>
          <p:nvPr/>
        </p:nvGrpSpPr>
        <p:grpSpPr>
          <a:xfrm rot="5400000">
            <a:off x="5980139" y="4614765"/>
            <a:ext cx="1188132" cy="46409"/>
            <a:chOff x="21265008" y="9966325"/>
            <a:chExt cx="1586591" cy="60027"/>
          </a:xfrm>
        </p:grpSpPr>
        <p:cxnSp>
          <p:nvCxnSpPr>
            <p:cNvPr id="19" name="Straight Connector 43">
              <a:extLst>
                <a:ext uri="{FF2B5EF4-FFF2-40B4-BE49-F238E27FC236}">
                  <a16:creationId xmlns:a16="http://schemas.microsoft.com/office/drawing/2014/main" id="{3A469F5E-A569-4D3C-9EED-FA96F75254C6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44">
              <a:extLst>
                <a:ext uri="{FF2B5EF4-FFF2-40B4-BE49-F238E27FC236}">
                  <a16:creationId xmlns:a16="http://schemas.microsoft.com/office/drawing/2014/main" id="{F7BF021D-EC15-4B3B-A9B3-F3456572F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45">
              <a:extLst>
                <a:ext uri="{FF2B5EF4-FFF2-40B4-BE49-F238E27FC236}">
                  <a16:creationId xmlns:a16="http://schemas.microsoft.com/office/drawing/2014/main" id="{89A09677-6124-43F0-BCA8-06C61AFAE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46">
            <a:extLst>
              <a:ext uri="{FF2B5EF4-FFF2-40B4-BE49-F238E27FC236}">
                <a16:creationId xmlns:a16="http://schemas.microsoft.com/office/drawing/2014/main" id="{862AC7BC-DB12-49B4-AA34-C92EC1F02285}"/>
              </a:ext>
            </a:extLst>
          </p:cNvPr>
          <p:cNvSpPr txBox="1"/>
          <p:nvPr/>
        </p:nvSpPr>
        <p:spPr>
          <a:xfrm rot="5400000">
            <a:off x="6243586" y="4547688"/>
            <a:ext cx="367857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TY</a:t>
            </a: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6282A0D8-47F1-432A-BC99-2AEEC232A7B6}"/>
              </a:ext>
            </a:extLst>
          </p:cNvPr>
          <p:cNvSpPr txBox="1"/>
          <p:nvPr/>
        </p:nvSpPr>
        <p:spPr>
          <a:xfrm>
            <a:off x="8958118" y="1919399"/>
            <a:ext cx="449608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100" dirty="0">
                <a:solidFill>
                  <a:srgbClr val="747A82"/>
                </a:solidFill>
                <a:cs typeface="+mn-ea"/>
                <a:sym typeface="+mn-lt"/>
              </a:rPr>
              <a:t>45</a:t>
            </a: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8207610C-0F47-4F8D-AF67-43D98D994F49}"/>
              </a:ext>
            </a:extLst>
          </p:cNvPr>
          <p:cNvSpPr txBox="1"/>
          <p:nvPr/>
        </p:nvSpPr>
        <p:spPr>
          <a:xfrm>
            <a:off x="9570186" y="2424059"/>
            <a:ext cx="449608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100" dirty="0">
                <a:solidFill>
                  <a:srgbClr val="747A82"/>
                </a:solidFill>
                <a:cs typeface="+mn-ea"/>
                <a:sym typeface="+mn-lt"/>
              </a:rPr>
              <a:t>55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581ED17E-612C-4F07-A622-26E755F8546C}"/>
              </a:ext>
            </a:extLst>
          </p:cNvPr>
          <p:cNvSpPr txBox="1"/>
          <p:nvPr/>
        </p:nvSpPr>
        <p:spPr>
          <a:xfrm>
            <a:off x="9880278" y="3071527"/>
            <a:ext cx="449608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100" dirty="0">
                <a:solidFill>
                  <a:srgbClr val="747A82"/>
                </a:solidFill>
                <a:cs typeface="+mn-ea"/>
                <a:sym typeface="+mn-lt"/>
              </a:rPr>
              <a:t>60</a:t>
            </a:r>
          </a:p>
        </p:txBody>
      </p:sp>
      <p:sp>
        <p:nvSpPr>
          <p:cNvPr id="26" name="TextBox 50">
            <a:extLst>
              <a:ext uri="{FF2B5EF4-FFF2-40B4-BE49-F238E27FC236}">
                <a16:creationId xmlns:a16="http://schemas.microsoft.com/office/drawing/2014/main" id="{DF847B2E-3BA6-4260-8600-26D868451293}"/>
              </a:ext>
            </a:extLst>
          </p:cNvPr>
          <p:cNvSpPr txBox="1"/>
          <p:nvPr/>
        </p:nvSpPr>
        <p:spPr>
          <a:xfrm>
            <a:off x="8670086" y="3616809"/>
            <a:ext cx="449608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100" dirty="0">
                <a:solidFill>
                  <a:srgbClr val="747A82"/>
                </a:solidFill>
                <a:cs typeface="+mn-ea"/>
                <a:sym typeface="+mn-lt"/>
              </a:rPr>
              <a:t>40</a:t>
            </a:r>
          </a:p>
        </p:txBody>
      </p:sp>
      <p:sp>
        <p:nvSpPr>
          <p:cNvPr id="27" name="TextBox 51">
            <a:extLst>
              <a:ext uri="{FF2B5EF4-FFF2-40B4-BE49-F238E27FC236}">
                <a16:creationId xmlns:a16="http://schemas.microsoft.com/office/drawing/2014/main" id="{4DD04A83-19B7-41EB-B9D2-470DDD663742}"/>
              </a:ext>
            </a:extLst>
          </p:cNvPr>
          <p:cNvSpPr txBox="1"/>
          <p:nvPr/>
        </p:nvSpPr>
        <p:spPr>
          <a:xfrm>
            <a:off x="7733982" y="4259659"/>
            <a:ext cx="449608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100" dirty="0">
                <a:solidFill>
                  <a:srgbClr val="747A82"/>
                </a:solidFill>
                <a:cs typeface="+mn-ea"/>
                <a:sym typeface="+mn-lt"/>
              </a:rPr>
              <a:t>25</a:t>
            </a:r>
          </a:p>
        </p:txBody>
      </p:sp>
      <p:grpSp>
        <p:nvGrpSpPr>
          <p:cNvPr id="28" name="Group 52">
            <a:extLst>
              <a:ext uri="{FF2B5EF4-FFF2-40B4-BE49-F238E27FC236}">
                <a16:creationId xmlns:a16="http://schemas.microsoft.com/office/drawing/2014/main" id="{ED378953-F15C-4ACB-B0D8-2707B889024F}"/>
              </a:ext>
            </a:extLst>
          </p:cNvPr>
          <p:cNvGrpSpPr/>
          <p:nvPr/>
        </p:nvGrpSpPr>
        <p:grpSpPr>
          <a:xfrm rot="5400000">
            <a:off x="5981342" y="3431250"/>
            <a:ext cx="1188132" cy="46409"/>
            <a:chOff x="21265008" y="9966325"/>
            <a:chExt cx="1586591" cy="60027"/>
          </a:xfrm>
        </p:grpSpPr>
        <p:cxnSp>
          <p:nvCxnSpPr>
            <p:cNvPr id="29" name="Straight Connector 53">
              <a:extLst>
                <a:ext uri="{FF2B5EF4-FFF2-40B4-BE49-F238E27FC236}">
                  <a16:creationId xmlns:a16="http://schemas.microsoft.com/office/drawing/2014/main" id="{F2DE2358-1667-4510-8EAB-EFAFC6B4C0D5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54">
              <a:extLst>
                <a:ext uri="{FF2B5EF4-FFF2-40B4-BE49-F238E27FC236}">
                  <a16:creationId xmlns:a16="http://schemas.microsoft.com/office/drawing/2014/main" id="{4DB593E9-D9B3-49C4-B258-83B3C229E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55">
              <a:extLst>
                <a:ext uri="{FF2B5EF4-FFF2-40B4-BE49-F238E27FC236}">
                  <a16:creationId xmlns:a16="http://schemas.microsoft.com/office/drawing/2014/main" id="{4258F32B-F2C0-4556-82E0-9CFDA34BB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2" name="TextBox 56">
            <a:extLst>
              <a:ext uri="{FF2B5EF4-FFF2-40B4-BE49-F238E27FC236}">
                <a16:creationId xmlns:a16="http://schemas.microsoft.com/office/drawing/2014/main" id="{79E08584-C558-4612-9F55-123C46C38241}"/>
              </a:ext>
            </a:extLst>
          </p:cNvPr>
          <p:cNvSpPr txBox="1"/>
          <p:nvPr/>
        </p:nvSpPr>
        <p:spPr>
          <a:xfrm rot="5400000">
            <a:off x="6214389" y="3359556"/>
            <a:ext cx="420152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PO</a:t>
            </a:r>
          </a:p>
        </p:txBody>
      </p:sp>
      <p:grpSp>
        <p:nvGrpSpPr>
          <p:cNvPr id="33" name="Group 57">
            <a:extLst>
              <a:ext uri="{FF2B5EF4-FFF2-40B4-BE49-F238E27FC236}">
                <a16:creationId xmlns:a16="http://schemas.microsoft.com/office/drawing/2014/main" id="{1B276367-216F-462A-B672-980ABB127320}"/>
              </a:ext>
            </a:extLst>
          </p:cNvPr>
          <p:cNvGrpSpPr/>
          <p:nvPr/>
        </p:nvGrpSpPr>
        <p:grpSpPr>
          <a:xfrm rot="5400000">
            <a:off x="5978292" y="2243118"/>
            <a:ext cx="1188132" cy="46409"/>
            <a:chOff x="21265008" y="9966325"/>
            <a:chExt cx="1586591" cy="60027"/>
          </a:xfrm>
        </p:grpSpPr>
        <p:cxnSp>
          <p:nvCxnSpPr>
            <p:cNvPr id="34" name="Straight Connector 58">
              <a:extLst>
                <a:ext uri="{FF2B5EF4-FFF2-40B4-BE49-F238E27FC236}">
                  <a16:creationId xmlns:a16="http://schemas.microsoft.com/office/drawing/2014/main" id="{62254F4C-1541-4140-8871-0C5455B25F1B}"/>
                </a:ext>
              </a:extLst>
            </p:cNvPr>
            <p:cNvCxnSpPr/>
            <p:nvPr/>
          </p:nvCxnSpPr>
          <p:spPr>
            <a:xfrm flipH="1">
              <a:off x="21265008" y="9966325"/>
              <a:ext cx="1586591" cy="0"/>
            </a:xfrm>
            <a:prstGeom prst="line">
              <a:avLst/>
            </a:prstGeom>
            <a:noFill/>
            <a:ln w="127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Straight Connector 59">
              <a:extLst>
                <a:ext uri="{FF2B5EF4-FFF2-40B4-BE49-F238E27FC236}">
                  <a16:creationId xmlns:a16="http://schemas.microsoft.com/office/drawing/2014/main" id="{0B6ED261-DB67-4376-A54D-C0A0A993B0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184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60">
              <a:extLst>
                <a:ext uri="{FF2B5EF4-FFF2-40B4-BE49-F238E27FC236}">
                  <a16:creationId xmlns:a16="http://schemas.microsoft.com/office/drawing/2014/main" id="{80E06A77-A146-4A86-9D77-E646DCB50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5008" y="9966326"/>
              <a:ext cx="0" cy="60026"/>
            </a:xfrm>
            <a:prstGeom prst="line">
              <a:avLst/>
            </a:prstGeom>
            <a:noFill/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7" name="TextBox 61">
            <a:extLst>
              <a:ext uri="{FF2B5EF4-FFF2-40B4-BE49-F238E27FC236}">
                <a16:creationId xmlns:a16="http://schemas.microsoft.com/office/drawing/2014/main" id="{58332045-C6F2-4A42-94F5-E568EE5C4FD2}"/>
              </a:ext>
            </a:extLst>
          </p:cNvPr>
          <p:cNvSpPr txBox="1"/>
          <p:nvPr/>
        </p:nvSpPr>
        <p:spPr>
          <a:xfrm rot="5400000">
            <a:off x="6201421" y="2171424"/>
            <a:ext cx="439986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900" dirty="0">
                <a:solidFill>
                  <a:srgbClr val="747A82"/>
                </a:solidFill>
                <a:cs typeface="+mn-ea"/>
                <a:sym typeface="+mn-lt"/>
              </a:rPr>
              <a:t>GD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E1D7DF5-7413-412D-B191-B632A605C3D2}"/>
              </a:ext>
            </a:extLst>
          </p:cNvPr>
          <p:cNvSpPr/>
          <p:nvPr/>
        </p:nvSpPr>
        <p:spPr>
          <a:xfrm>
            <a:off x="1955218" y="1853151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95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23">
        <p:random/>
      </p:transition>
    </mc:Choice>
    <mc:Fallback>
      <p:transition spd="slow" advTm="112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graphicFrame>
        <p:nvGraphicFramePr>
          <p:cNvPr id="6" name="2 Axis Chart">
            <a:extLst>
              <a:ext uri="{FF2B5EF4-FFF2-40B4-BE49-F238E27FC236}">
                <a16:creationId xmlns:a16="http://schemas.microsoft.com/office/drawing/2014/main" id="{09C7A5FD-93DB-4695-9F01-54191F08D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637071"/>
              </p:ext>
            </p:extLst>
          </p:nvPr>
        </p:nvGraphicFramePr>
        <p:xfrm>
          <a:off x="1816797" y="3401424"/>
          <a:ext cx="8792989" cy="2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hart Analysis 01…">
            <a:extLst>
              <a:ext uri="{FF2B5EF4-FFF2-40B4-BE49-F238E27FC236}">
                <a16:creationId xmlns:a16="http://schemas.microsoft.com/office/drawing/2014/main" id="{61C221A0-57DC-438F-A289-815C8AF5E45C}"/>
              </a:ext>
            </a:extLst>
          </p:cNvPr>
          <p:cNvSpPr txBox="1"/>
          <p:nvPr/>
        </p:nvSpPr>
        <p:spPr>
          <a:xfrm>
            <a:off x="5931163" y="2085068"/>
            <a:ext cx="1905971" cy="7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Chart Analysis 01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portals frictionless supply chains.</a:t>
            </a:r>
          </a:p>
        </p:txBody>
      </p:sp>
      <p:sp>
        <p:nvSpPr>
          <p:cNvPr id="9" name="Chart Analysis 02…">
            <a:extLst>
              <a:ext uri="{FF2B5EF4-FFF2-40B4-BE49-F238E27FC236}">
                <a16:creationId xmlns:a16="http://schemas.microsoft.com/office/drawing/2014/main" id="{B0C3569D-1AC2-4482-8CF3-EB4E91356753}"/>
              </a:ext>
            </a:extLst>
          </p:cNvPr>
          <p:cNvSpPr txBox="1"/>
          <p:nvPr/>
        </p:nvSpPr>
        <p:spPr>
          <a:xfrm>
            <a:off x="8294526" y="2085068"/>
            <a:ext cx="1905971" cy="7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Chart Analysis 02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portals frictionless supply chains.</a:t>
            </a:r>
          </a:p>
        </p:txBody>
      </p:sp>
      <p:sp>
        <p:nvSpPr>
          <p:cNvPr id="10" name="Z">
            <a:extLst>
              <a:ext uri="{FF2B5EF4-FFF2-40B4-BE49-F238E27FC236}">
                <a16:creationId xmlns:a16="http://schemas.microsoft.com/office/drawing/2014/main" id="{62E3B408-CF42-4759-8F20-7441F347534F}"/>
              </a:ext>
            </a:extLst>
          </p:cNvPr>
          <p:cNvSpPr txBox="1"/>
          <p:nvPr/>
        </p:nvSpPr>
        <p:spPr>
          <a:xfrm>
            <a:off x="5954935" y="1325914"/>
            <a:ext cx="5706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8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457200" hangingPunct="0">
              <a:lnSpc>
                <a:spcPct val="100000"/>
              </a:lnSpc>
            </a:pPr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L">
            <a:extLst>
              <a:ext uri="{FF2B5EF4-FFF2-40B4-BE49-F238E27FC236}">
                <a16:creationId xmlns:a16="http://schemas.microsoft.com/office/drawing/2014/main" id="{4EE25B55-632A-4376-BC88-0D127C2E49B8}"/>
              </a:ext>
            </a:extLst>
          </p:cNvPr>
          <p:cNvSpPr txBox="1"/>
          <p:nvPr/>
        </p:nvSpPr>
        <p:spPr>
          <a:xfrm>
            <a:off x="8318298" y="1325914"/>
            <a:ext cx="5706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8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457200" hangingPunct="0">
              <a:lnSpc>
                <a:spcPct val="100000"/>
              </a:lnSpc>
            </a:pPr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1B1583-4F25-40D8-A59F-C08E078A58DE}"/>
              </a:ext>
            </a:extLst>
          </p:cNvPr>
          <p:cNvSpPr/>
          <p:nvPr/>
        </p:nvSpPr>
        <p:spPr>
          <a:xfrm>
            <a:off x="2121584" y="1853151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44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653">
        <p:random/>
      </p:transition>
    </mc:Choice>
    <mc:Fallback>
      <p:transition spd="slow" advTm="265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sp>
        <p:nvSpPr>
          <p:cNvPr id="6" name="Main Concept…">
            <a:extLst>
              <a:ext uri="{FF2B5EF4-FFF2-40B4-BE49-F238E27FC236}">
                <a16:creationId xmlns:a16="http://schemas.microsoft.com/office/drawing/2014/main" id="{967B2B73-30DC-4E7B-A415-3787C5F97189}"/>
              </a:ext>
            </a:extLst>
          </p:cNvPr>
          <p:cNvSpPr txBox="1"/>
          <p:nvPr/>
        </p:nvSpPr>
        <p:spPr>
          <a:xfrm>
            <a:off x="3232842" y="2478647"/>
            <a:ext cx="313387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6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 with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frictionless supply chains. Dramatically customize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empowered.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33C710CF-EE05-4488-BD57-58D4D3425426}"/>
              </a:ext>
            </a:extLst>
          </p:cNvPr>
          <p:cNvSpPr/>
          <p:nvPr/>
        </p:nvSpPr>
        <p:spPr>
          <a:xfrm>
            <a:off x="2361293" y="2667505"/>
            <a:ext cx="635001" cy="635001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Z">
            <a:extLst>
              <a:ext uri="{FF2B5EF4-FFF2-40B4-BE49-F238E27FC236}">
                <a16:creationId xmlns:a16="http://schemas.microsoft.com/office/drawing/2014/main" id="{3072DD13-1503-4AE0-9F4D-72EDE8CE5700}"/>
              </a:ext>
            </a:extLst>
          </p:cNvPr>
          <p:cNvSpPr txBox="1"/>
          <p:nvPr/>
        </p:nvSpPr>
        <p:spPr>
          <a:xfrm>
            <a:off x="2589826" y="2792645"/>
            <a:ext cx="1779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 defTabSz="457200" hangingPunct="0">
              <a:lnSpc>
                <a:spcPct val="100000"/>
              </a:lnSpc>
            </a:pPr>
            <a:r>
              <a:rPr lang="en-US" altLang="zh-CN" sz="2500" kern="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sz="25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Business Strategy…">
            <a:extLst>
              <a:ext uri="{FF2B5EF4-FFF2-40B4-BE49-F238E27FC236}">
                <a16:creationId xmlns:a16="http://schemas.microsoft.com/office/drawing/2014/main" id="{FA51FF1E-2AD6-40AA-9326-4BEA1B41EC1C}"/>
              </a:ext>
            </a:extLst>
          </p:cNvPr>
          <p:cNvSpPr txBox="1"/>
          <p:nvPr/>
        </p:nvSpPr>
        <p:spPr>
          <a:xfrm>
            <a:off x="3232842" y="4275763"/>
            <a:ext cx="313387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6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 with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frictionless supply chains. Dramatically customize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empowered.</a:t>
            </a:r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F3567CF1-1158-4764-BA88-534CD87F7EA1}"/>
              </a:ext>
            </a:extLst>
          </p:cNvPr>
          <p:cNvSpPr/>
          <p:nvPr/>
        </p:nvSpPr>
        <p:spPr>
          <a:xfrm>
            <a:off x="2361293" y="4464621"/>
            <a:ext cx="635001" cy="635001"/>
          </a:xfrm>
          <a:prstGeom prst="ellipse">
            <a:avLst/>
          </a:prstGeom>
          <a:solidFill>
            <a:srgbClr val="55A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L">
            <a:extLst>
              <a:ext uri="{FF2B5EF4-FFF2-40B4-BE49-F238E27FC236}">
                <a16:creationId xmlns:a16="http://schemas.microsoft.com/office/drawing/2014/main" id="{732369A5-1803-451E-B20E-2CC0A7751A32}"/>
              </a:ext>
            </a:extLst>
          </p:cNvPr>
          <p:cNvSpPr txBox="1"/>
          <p:nvPr/>
        </p:nvSpPr>
        <p:spPr>
          <a:xfrm>
            <a:off x="2589827" y="4589761"/>
            <a:ext cx="1779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 defTabSz="457200" hangingPunct="0">
              <a:lnSpc>
                <a:spcPct val="100000"/>
              </a:lnSpc>
            </a:pPr>
            <a:r>
              <a:rPr lang="en-US" altLang="zh-CN" sz="2500" kern="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sz="25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ain Concept…">
            <a:extLst>
              <a:ext uri="{FF2B5EF4-FFF2-40B4-BE49-F238E27FC236}">
                <a16:creationId xmlns:a16="http://schemas.microsoft.com/office/drawing/2014/main" id="{25A5FA66-6547-4838-9DD9-A59878074DED}"/>
              </a:ext>
            </a:extLst>
          </p:cNvPr>
          <p:cNvSpPr txBox="1"/>
          <p:nvPr/>
        </p:nvSpPr>
        <p:spPr>
          <a:xfrm>
            <a:off x="7498060" y="2478647"/>
            <a:ext cx="313387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6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 with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frictionless supply chains. Dramatically customize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empowered.</a:t>
            </a: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8B009BD1-2F78-4B73-832B-A06CD33EA8E7}"/>
              </a:ext>
            </a:extLst>
          </p:cNvPr>
          <p:cNvSpPr/>
          <p:nvPr/>
        </p:nvSpPr>
        <p:spPr>
          <a:xfrm>
            <a:off x="6626511" y="2667505"/>
            <a:ext cx="635001" cy="635001"/>
          </a:xfrm>
          <a:prstGeom prst="ellipse">
            <a:avLst/>
          </a:prstGeom>
          <a:solidFill>
            <a:srgbClr val="55A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Z">
            <a:extLst>
              <a:ext uri="{FF2B5EF4-FFF2-40B4-BE49-F238E27FC236}">
                <a16:creationId xmlns:a16="http://schemas.microsoft.com/office/drawing/2014/main" id="{9AACA091-6E39-4840-91FA-3CBA37D804B8}"/>
              </a:ext>
            </a:extLst>
          </p:cNvPr>
          <p:cNvSpPr txBox="1"/>
          <p:nvPr/>
        </p:nvSpPr>
        <p:spPr>
          <a:xfrm>
            <a:off x="6855044" y="2792645"/>
            <a:ext cx="1779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 defTabSz="457200" hangingPunct="0">
              <a:lnSpc>
                <a:spcPct val="100000"/>
              </a:lnSpc>
            </a:pPr>
            <a:r>
              <a:rPr lang="en-US" altLang="zh-CN" sz="2500" kern="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sz="25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Business Strategy…">
            <a:extLst>
              <a:ext uri="{FF2B5EF4-FFF2-40B4-BE49-F238E27FC236}">
                <a16:creationId xmlns:a16="http://schemas.microsoft.com/office/drawing/2014/main" id="{43E38129-E6D9-4EBA-9222-7FA697381DBE}"/>
              </a:ext>
            </a:extLst>
          </p:cNvPr>
          <p:cNvSpPr txBox="1"/>
          <p:nvPr/>
        </p:nvSpPr>
        <p:spPr>
          <a:xfrm>
            <a:off x="7498060" y="4275763"/>
            <a:ext cx="313387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6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 with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frictionless supply chains. Dramatically customize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A6E77"/>
                </a:solidFill>
                <a:cs typeface="+mn-ea"/>
                <a:sym typeface="+mn-lt"/>
              </a:rPr>
              <a:t>empowered.</a:t>
            </a: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9B5C4DF-2796-4520-925A-9EDA1258E8D9}"/>
              </a:ext>
            </a:extLst>
          </p:cNvPr>
          <p:cNvSpPr/>
          <p:nvPr/>
        </p:nvSpPr>
        <p:spPr>
          <a:xfrm>
            <a:off x="6626511" y="4464621"/>
            <a:ext cx="635001" cy="635001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L">
            <a:extLst>
              <a:ext uri="{FF2B5EF4-FFF2-40B4-BE49-F238E27FC236}">
                <a16:creationId xmlns:a16="http://schemas.microsoft.com/office/drawing/2014/main" id="{82B6BBC2-DEA3-4F13-B8CE-6C76321B9714}"/>
              </a:ext>
            </a:extLst>
          </p:cNvPr>
          <p:cNvSpPr txBox="1"/>
          <p:nvPr/>
        </p:nvSpPr>
        <p:spPr>
          <a:xfrm>
            <a:off x="6855045" y="4589761"/>
            <a:ext cx="1779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algn="ctr" defTabSz="457200" hangingPunct="0">
              <a:lnSpc>
                <a:spcPct val="100000"/>
              </a:lnSpc>
            </a:pPr>
            <a:r>
              <a:rPr lang="en-US" altLang="zh-CN" sz="2500" kern="0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sz="25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995072F-E666-45C5-A79B-58731CB75911}"/>
              </a:ext>
            </a:extLst>
          </p:cNvPr>
          <p:cNvSpPr/>
          <p:nvPr/>
        </p:nvSpPr>
        <p:spPr>
          <a:xfrm>
            <a:off x="4688563" y="1310434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CONTENTS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6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58">
        <p:random/>
      </p:transition>
    </mc:Choice>
    <mc:Fallback>
      <p:transition spd="slow" advTm="43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4E5B0D28-E1D4-4DA0-81AC-8A8E56DCB43A}"/>
              </a:ext>
            </a:extLst>
          </p:cNvPr>
          <p:cNvSpPr/>
          <p:nvPr/>
        </p:nvSpPr>
        <p:spPr>
          <a:xfrm>
            <a:off x="2194678" y="3429000"/>
            <a:ext cx="2815002" cy="2138297"/>
          </a:xfrm>
          <a:prstGeom prst="rect">
            <a:avLst/>
          </a:prstGeom>
          <a:ln w="38100">
            <a:solidFill>
              <a:srgbClr val="1C1F2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Main Concept…">
            <a:extLst>
              <a:ext uri="{FF2B5EF4-FFF2-40B4-BE49-F238E27FC236}">
                <a16:creationId xmlns:a16="http://schemas.microsoft.com/office/drawing/2014/main" id="{3B2ECEBD-68DB-4390-A89E-ABFB20FA888E}"/>
              </a:ext>
            </a:extLst>
          </p:cNvPr>
          <p:cNvSpPr txBox="1"/>
          <p:nvPr/>
        </p:nvSpPr>
        <p:spPr>
          <a:xfrm>
            <a:off x="2225026" y="2162960"/>
            <a:ext cx="2492670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Main Concept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with frictionless supply chains. Dramatically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customize empowered.</a:t>
            </a:r>
          </a:p>
        </p:txBody>
      </p:sp>
      <p:sp>
        <p:nvSpPr>
          <p:cNvPr id="15" name="Z">
            <a:extLst>
              <a:ext uri="{FF2B5EF4-FFF2-40B4-BE49-F238E27FC236}">
                <a16:creationId xmlns:a16="http://schemas.microsoft.com/office/drawing/2014/main" id="{F15EF9E9-F998-4F6E-9488-E826AD63013B}"/>
              </a:ext>
            </a:extLst>
          </p:cNvPr>
          <p:cNvSpPr txBox="1"/>
          <p:nvPr/>
        </p:nvSpPr>
        <p:spPr>
          <a:xfrm>
            <a:off x="2225026" y="1263180"/>
            <a:ext cx="2853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8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457200" hangingPunct="0">
              <a:lnSpc>
                <a:spcPct val="100000"/>
              </a:lnSpc>
            </a:pPr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Business Strategy…">
            <a:extLst>
              <a:ext uri="{FF2B5EF4-FFF2-40B4-BE49-F238E27FC236}">
                <a16:creationId xmlns:a16="http://schemas.microsoft.com/office/drawing/2014/main" id="{3132738A-A8A7-4B6A-BE20-B4D59D909015}"/>
              </a:ext>
            </a:extLst>
          </p:cNvPr>
          <p:cNvSpPr txBox="1"/>
          <p:nvPr/>
        </p:nvSpPr>
        <p:spPr>
          <a:xfrm>
            <a:off x="2385178" y="4419004"/>
            <a:ext cx="2492670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Business Strategy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with frictionless supply chains. Dramatically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customize empowered.</a:t>
            </a:r>
          </a:p>
        </p:txBody>
      </p:sp>
      <p:sp>
        <p:nvSpPr>
          <p:cNvPr id="17" name="L">
            <a:extLst>
              <a:ext uri="{FF2B5EF4-FFF2-40B4-BE49-F238E27FC236}">
                <a16:creationId xmlns:a16="http://schemas.microsoft.com/office/drawing/2014/main" id="{614A4CE5-6D53-4966-BC44-06C5A8C9A476}"/>
              </a:ext>
            </a:extLst>
          </p:cNvPr>
          <p:cNvSpPr txBox="1"/>
          <p:nvPr/>
        </p:nvSpPr>
        <p:spPr>
          <a:xfrm>
            <a:off x="2385178" y="3519224"/>
            <a:ext cx="2853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8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457200" hangingPunct="0">
              <a:lnSpc>
                <a:spcPct val="100000"/>
              </a:lnSpc>
            </a:pPr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DAD904F-6706-44B8-B67B-ED15B19140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0086" y="845523"/>
            <a:ext cx="3963653" cy="5298889"/>
          </a:xfrm>
          <a:prstGeom prst="rect">
            <a:avLst/>
          </a:prstGeom>
        </p:spPr>
      </p:pic>
      <p:sp>
        <p:nvSpPr>
          <p:cNvPr id="18" name="Main Concept…">
            <a:extLst>
              <a:ext uri="{FF2B5EF4-FFF2-40B4-BE49-F238E27FC236}">
                <a16:creationId xmlns:a16="http://schemas.microsoft.com/office/drawing/2014/main" id="{328D9253-E0C4-4B33-A1F0-464EEC104BEF}"/>
              </a:ext>
            </a:extLst>
          </p:cNvPr>
          <p:cNvSpPr txBox="1"/>
          <p:nvPr/>
        </p:nvSpPr>
        <p:spPr>
          <a:xfrm>
            <a:off x="5623546" y="2162960"/>
            <a:ext cx="2492670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Main Concept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with frictionless supply chains. Dramatically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customize empowered.</a:t>
            </a:r>
          </a:p>
        </p:txBody>
      </p:sp>
      <p:sp>
        <p:nvSpPr>
          <p:cNvPr id="19" name="Z">
            <a:extLst>
              <a:ext uri="{FF2B5EF4-FFF2-40B4-BE49-F238E27FC236}">
                <a16:creationId xmlns:a16="http://schemas.microsoft.com/office/drawing/2014/main" id="{DA9F9401-5629-4336-AD6E-19FA6A12ED9F}"/>
              </a:ext>
            </a:extLst>
          </p:cNvPr>
          <p:cNvSpPr txBox="1"/>
          <p:nvPr/>
        </p:nvSpPr>
        <p:spPr>
          <a:xfrm>
            <a:off x="5623546" y="1263180"/>
            <a:ext cx="2853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8000" b="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457200" hangingPunct="0">
              <a:lnSpc>
                <a:spcPct val="100000"/>
              </a:lnSpc>
            </a:pPr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33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78">
        <p:random/>
      </p:transition>
    </mc:Choice>
    <mc:Fallback>
      <p:transition spd="slow" advTm="44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sp>
        <p:nvSpPr>
          <p:cNvPr id="7" name="Finance…">
            <a:extLst>
              <a:ext uri="{FF2B5EF4-FFF2-40B4-BE49-F238E27FC236}">
                <a16:creationId xmlns:a16="http://schemas.microsoft.com/office/drawing/2014/main" id="{09881FE1-FD2A-409B-8F93-651297F0847C}"/>
              </a:ext>
            </a:extLst>
          </p:cNvPr>
          <p:cNvSpPr txBox="1"/>
          <p:nvPr/>
        </p:nvSpPr>
        <p:spPr>
          <a:xfrm>
            <a:off x="1822333" y="4497287"/>
            <a:ext cx="2846933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250" dirty="0">
                <a:cs typeface="+mn-ea"/>
                <a:sym typeface="+mn-lt"/>
              </a:rPr>
              <a:t>添加标题</a:t>
            </a:r>
            <a:endParaRPr lang="en-US" altLang="zh-CN" sz="125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 with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dirty="0">
                <a:solidFill>
                  <a:srgbClr val="6A6E77"/>
                </a:solidFill>
                <a:cs typeface="+mn-ea"/>
                <a:sym typeface="+mn-lt"/>
              </a:rPr>
              <a:t>frictionless supply chains. Dramatically customize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dirty="0">
                <a:solidFill>
                  <a:srgbClr val="6A6E77"/>
                </a:solidFill>
                <a:cs typeface="+mn-ea"/>
                <a:sym typeface="+mn-lt"/>
              </a:rPr>
              <a:t>empowered.</a:t>
            </a:r>
          </a:p>
        </p:txBody>
      </p:sp>
      <p:sp>
        <p:nvSpPr>
          <p:cNvPr id="8" name="Logistic…">
            <a:extLst>
              <a:ext uri="{FF2B5EF4-FFF2-40B4-BE49-F238E27FC236}">
                <a16:creationId xmlns:a16="http://schemas.microsoft.com/office/drawing/2014/main" id="{1F5019DD-583B-40CB-9E7C-FE6F41CF9D25}"/>
              </a:ext>
            </a:extLst>
          </p:cNvPr>
          <p:cNvSpPr txBox="1"/>
          <p:nvPr/>
        </p:nvSpPr>
        <p:spPr>
          <a:xfrm>
            <a:off x="6397166" y="4504063"/>
            <a:ext cx="2846933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250" dirty="0">
                <a:cs typeface="+mn-ea"/>
                <a:sym typeface="+mn-lt"/>
              </a:rPr>
              <a:t>添加标题</a:t>
            </a:r>
            <a:endParaRPr lang="en-US" altLang="zh-CN" sz="125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dirty="0">
                <a:solidFill>
                  <a:srgbClr val="6A6E77"/>
                </a:solidFill>
                <a:cs typeface="+mn-ea"/>
                <a:sym typeface="+mn-lt"/>
              </a:rPr>
              <a:t>Synergistically technically sound portals with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dirty="0">
                <a:solidFill>
                  <a:srgbClr val="6A6E77"/>
                </a:solidFill>
                <a:cs typeface="+mn-ea"/>
                <a:sym typeface="+mn-lt"/>
              </a:rPr>
              <a:t>frictionless supply chains. Dramatically customize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dirty="0">
                <a:solidFill>
                  <a:srgbClr val="6A6E77"/>
                </a:solidFill>
                <a:cs typeface="+mn-ea"/>
                <a:sym typeface="+mn-lt"/>
              </a:rPr>
              <a:t>empowered.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44F2D100-4861-4A2F-BD5B-D1161EE5765D}"/>
              </a:ext>
            </a:extLst>
          </p:cNvPr>
          <p:cNvSpPr/>
          <p:nvPr/>
        </p:nvSpPr>
        <p:spPr>
          <a:xfrm>
            <a:off x="1746134" y="4188099"/>
            <a:ext cx="9127606" cy="18033"/>
          </a:xfrm>
          <a:prstGeom prst="line">
            <a:avLst/>
          </a:prstGeom>
          <a:ln w="38100">
            <a:solidFill>
              <a:srgbClr val="1C1F2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1B8FD488-3AF0-4980-94C8-1D0E7C725012}"/>
              </a:ext>
            </a:extLst>
          </p:cNvPr>
          <p:cNvSpPr/>
          <p:nvPr/>
        </p:nvSpPr>
        <p:spPr>
          <a:xfrm>
            <a:off x="1746133" y="5754499"/>
            <a:ext cx="9127605" cy="0"/>
          </a:xfrm>
          <a:prstGeom prst="line">
            <a:avLst/>
          </a:prstGeom>
          <a:ln w="38100">
            <a:solidFill>
              <a:srgbClr val="1C1F2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30BEA9F-263E-4E6C-A4FA-8EC40371BD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545" y="1357504"/>
            <a:ext cx="4358513" cy="2624794"/>
          </a:xfrm>
          <a:prstGeom prst="rect">
            <a:avLst/>
          </a:prstGeom>
        </p:spPr>
      </p:pic>
      <p:sp>
        <p:nvSpPr>
          <p:cNvPr id="13" name="Seamlessly unleash enterprise bandwidth before timely…">
            <a:extLst>
              <a:ext uri="{FF2B5EF4-FFF2-40B4-BE49-F238E27FC236}">
                <a16:creationId xmlns:a16="http://schemas.microsoft.com/office/drawing/2014/main" id="{AF493000-F480-46AD-A2CA-944688485B08}"/>
              </a:ext>
            </a:extLst>
          </p:cNvPr>
          <p:cNvSpPr txBox="1"/>
          <p:nvPr/>
        </p:nvSpPr>
        <p:spPr>
          <a:xfrm>
            <a:off x="6474094" y="2677451"/>
            <a:ext cx="3688510" cy="83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 before timely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vectors. Dramatically maximize sustainable standardized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opportunities.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3E7449-B25F-463E-A6CF-74C5EDBAC2FD}"/>
              </a:ext>
            </a:extLst>
          </p:cNvPr>
          <p:cNvSpPr/>
          <p:nvPr/>
        </p:nvSpPr>
        <p:spPr>
          <a:xfrm>
            <a:off x="6384840" y="1818847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94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16">
        <p:random/>
      </p:transition>
    </mc:Choice>
    <mc:Fallback>
      <p:transition spd="slow" advTm="1316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68819"/>
            <a:ext cx="1983368" cy="5319347"/>
          </a:xfrm>
          <a:prstGeom prst="rect">
            <a:avLst/>
          </a:prstGeom>
        </p:spPr>
      </p:pic>
      <p:sp>
        <p:nvSpPr>
          <p:cNvPr id="6" name="Freeform 42">
            <a:extLst>
              <a:ext uri="{FF2B5EF4-FFF2-40B4-BE49-F238E27FC236}">
                <a16:creationId xmlns:a16="http://schemas.microsoft.com/office/drawing/2014/main" id="{ECEFDFEC-8C1A-448F-B404-6A2259CD550C}"/>
              </a:ext>
            </a:extLst>
          </p:cNvPr>
          <p:cNvSpPr/>
          <p:nvPr/>
        </p:nvSpPr>
        <p:spPr>
          <a:xfrm rot="2645162">
            <a:off x="4119847" y="4250183"/>
            <a:ext cx="2153781" cy="835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68" y="0"/>
                </a:moveTo>
                <a:lnTo>
                  <a:pt x="3900" y="90"/>
                </a:lnTo>
                <a:cubicBezTo>
                  <a:pt x="5674" y="4665"/>
                  <a:pt x="8126" y="7495"/>
                  <a:pt x="10833" y="7495"/>
                </a:cubicBezTo>
                <a:cubicBezTo>
                  <a:pt x="13202" y="7495"/>
                  <a:pt x="15375" y="5328"/>
                  <a:pt x="17070" y="1721"/>
                </a:cubicBezTo>
                <a:lnTo>
                  <a:pt x="17732" y="171"/>
                </a:lnTo>
                <a:lnTo>
                  <a:pt x="21600" y="10145"/>
                </a:lnTo>
                <a:lnTo>
                  <a:pt x="20550" y="12606"/>
                </a:lnTo>
                <a:cubicBezTo>
                  <a:pt x="17909" y="18225"/>
                  <a:pt x="14524" y="21600"/>
                  <a:pt x="10833" y="21600"/>
                </a:cubicBezTo>
                <a:cubicBezTo>
                  <a:pt x="6615" y="21600"/>
                  <a:pt x="2796" y="17191"/>
                  <a:pt x="32" y="10064"/>
                </a:cubicBezTo>
                <a:lnTo>
                  <a:pt x="0" y="9974"/>
                </a:lnTo>
                <a:close/>
              </a:path>
            </a:pathLst>
          </a:cu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308EFCBB-60C9-4624-A774-89C5BEAFF00C}"/>
              </a:ext>
            </a:extLst>
          </p:cNvPr>
          <p:cNvSpPr/>
          <p:nvPr/>
        </p:nvSpPr>
        <p:spPr>
          <a:xfrm rot="2645162">
            <a:off x="4757459" y="2030994"/>
            <a:ext cx="828679" cy="2147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46" y="0"/>
                </a:moveTo>
                <a:lnTo>
                  <a:pt x="21600" y="3880"/>
                </a:lnTo>
                <a:lnTo>
                  <a:pt x="20037" y="4544"/>
                </a:lnTo>
                <a:cubicBezTo>
                  <a:pt x="16402" y="6244"/>
                  <a:pt x="14218" y="8423"/>
                  <a:pt x="14218" y="10800"/>
                </a:cubicBezTo>
                <a:cubicBezTo>
                  <a:pt x="14218" y="13177"/>
                  <a:pt x="16402" y="15356"/>
                  <a:pt x="20037" y="17056"/>
                </a:cubicBezTo>
                <a:lnTo>
                  <a:pt x="21600" y="17720"/>
                </a:lnTo>
                <a:lnTo>
                  <a:pt x="11546" y="21600"/>
                </a:lnTo>
                <a:lnTo>
                  <a:pt x="9066" y="20547"/>
                </a:lnTo>
                <a:cubicBezTo>
                  <a:pt x="3402" y="17898"/>
                  <a:pt x="0" y="14502"/>
                  <a:pt x="0" y="10800"/>
                </a:cubicBezTo>
                <a:cubicBezTo>
                  <a:pt x="0" y="7098"/>
                  <a:pt x="3402" y="3702"/>
                  <a:pt x="9066" y="1053"/>
                </a:cubicBezTo>
                <a:close/>
              </a:path>
            </a:pathLst>
          </a:cu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8" name="Freeform 39">
            <a:extLst>
              <a:ext uri="{FF2B5EF4-FFF2-40B4-BE49-F238E27FC236}">
                <a16:creationId xmlns:a16="http://schemas.microsoft.com/office/drawing/2014/main" id="{A6F398FB-EDA3-4A76-919E-9CFD4F91D477}"/>
              </a:ext>
            </a:extLst>
          </p:cNvPr>
          <p:cNvSpPr/>
          <p:nvPr/>
        </p:nvSpPr>
        <p:spPr>
          <a:xfrm rot="2645162">
            <a:off x="5658163" y="2661989"/>
            <a:ext cx="2153781" cy="835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3" y="0"/>
                </a:moveTo>
                <a:cubicBezTo>
                  <a:pt x="14524" y="0"/>
                  <a:pt x="17909" y="3375"/>
                  <a:pt x="20550" y="8994"/>
                </a:cubicBezTo>
                <a:lnTo>
                  <a:pt x="21600" y="11455"/>
                </a:lnTo>
                <a:lnTo>
                  <a:pt x="17732" y="21429"/>
                </a:lnTo>
                <a:lnTo>
                  <a:pt x="17070" y="19879"/>
                </a:lnTo>
                <a:cubicBezTo>
                  <a:pt x="15375" y="16272"/>
                  <a:pt x="13202" y="14105"/>
                  <a:pt x="10833" y="14105"/>
                </a:cubicBezTo>
                <a:cubicBezTo>
                  <a:pt x="8126" y="14105"/>
                  <a:pt x="5674" y="16935"/>
                  <a:pt x="3900" y="21510"/>
                </a:cubicBezTo>
                <a:lnTo>
                  <a:pt x="3868" y="21600"/>
                </a:lnTo>
                <a:lnTo>
                  <a:pt x="0" y="11626"/>
                </a:lnTo>
                <a:lnTo>
                  <a:pt x="32" y="11536"/>
                </a:lnTo>
                <a:cubicBezTo>
                  <a:pt x="2796" y="4409"/>
                  <a:pt x="6615" y="0"/>
                  <a:pt x="10833" y="0"/>
                </a:cubicBezTo>
                <a:close/>
              </a:path>
            </a:pathLst>
          </a:cu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9" name="Freeform 64">
            <a:extLst>
              <a:ext uri="{FF2B5EF4-FFF2-40B4-BE49-F238E27FC236}">
                <a16:creationId xmlns:a16="http://schemas.microsoft.com/office/drawing/2014/main" id="{A044E809-44DE-4611-B528-480A6F731C1E}"/>
              </a:ext>
            </a:extLst>
          </p:cNvPr>
          <p:cNvSpPr/>
          <p:nvPr/>
        </p:nvSpPr>
        <p:spPr>
          <a:xfrm>
            <a:off x="5938749" y="2352858"/>
            <a:ext cx="1430653" cy="1502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2" extrusionOk="0">
                <a:moveTo>
                  <a:pt x="71" y="3"/>
                </a:moveTo>
                <a:cubicBezTo>
                  <a:pt x="4116" y="-58"/>
                  <a:pt x="8179" y="888"/>
                  <a:pt x="11805" y="2848"/>
                </a:cubicBezTo>
                <a:lnTo>
                  <a:pt x="12368" y="3170"/>
                </a:lnTo>
                <a:lnTo>
                  <a:pt x="13055" y="3792"/>
                </a:lnTo>
                <a:cubicBezTo>
                  <a:pt x="17726" y="8227"/>
                  <a:pt x="20838" y="14141"/>
                  <a:pt x="21543" y="20732"/>
                </a:cubicBezTo>
                <a:lnTo>
                  <a:pt x="21600" y="21445"/>
                </a:lnTo>
                <a:lnTo>
                  <a:pt x="15193" y="21542"/>
                </a:lnTo>
                <a:lnTo>
                  <a:pt x="15107" y="20267"/>
                </a:lnTo>
                <a:cubicBezTo>
                  <a:pt x="14739" y="17146"/>
                  <a:pt x="13270" y="14122"/>
                  <a:pt x="10708" y="11766"/>
                </a:cubicBezTo>
                <a:cubicBezTo>
                  <a:pt x="7780" y="9074"/>
                  <a:pt x="3979" y="7763"/>
                  <a:pt x="202" y="7821"/>
                </a:cubicBezTo>
                <a:lnTo>
                  <a:pt x="131" y="7825"/>
                </a:lnTo>
                <a:lnTo>
                  <a:pt x="0" y="8"/>
                </a:lnTo>
                <a:close/>
              </a:path>
            </a:pathLst>
          </a:cu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B95F78D8-57FA-436E-B78F-1E94CE95A0B7}"/>
              </a:ext>
            </a:extLst>
          </p:cNvPr>
          <p:cNvSpPr/>
          <p:nvPr/>
        </p:nvSpPr>
        <p:spPr>
          <a:xfrm rot="2645162">
            <a:off x="6344721" y="3564994"/>
            <a:ext cx="835296" cy="2160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74" y="0"/>
                </a:moveTo>
                <a:lnTo>
                  <a:pt x="10064" y="31"/>
                </a:lnTo>
                <a:cubicBezTo>
                  <a:pt x="17191" y="2787"/>
                  <a:pt x="21600" y="6595"/>
                  <a:pt x="21600" y="10800"/>
                </a:cubicBezTo>
                <a:cubicBezTo>
                  <a:pt x="21600" y="15005"/>
                  <a:pt x="17191" y="18813"/>
                  <a:pt x="10064" y="21569"/>
                </a:cubicBezTo>
                <a:lnTo>
                  <a:pt x="9974" y="21600"/>
                </a:lnTo>
                <a:lnTo>
                  <a:pt x="0" y="17744"/>
                </a:lnTo>
                <a:lnTo>
                  <a:pt x="90" y="17712"/>
                </a:lnTo>
                <a:cubicBezTo>
                  <a:pt x="4665" y="15943"/>
                  <a:pt x="7495" y="13499"/>
                  <a:pt x="7495" y="10800"/>
                </a:cubicBezTo>
                <a:cubicBezTo>
                  <a:pt x="7495" y="8101"/>
                  <a:pt x="4665" y="5657"/>
                  <a:pt x="90" y="3888"/>
                </a:cubicBezTo>
                <a:lnTo>
                  <a:pt x="0" y="3856"/>
                </a:lnTo>
                <a:close/>
              </a:path>
            </a:pathLst>
          </a:cu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5E0B45BA-2E0D-4BB9-B66E-DA821CD9005D}"/>
              </a:ext>
            </a:extLst>
          </p:cNvPr>
          <p:cNvSpPr/>
          <p:nvPr/>
        </p:nvSpPr>
        <p:spPr>
          <a:xfrm>
            <a:off x="5978634" y="3847065"/>
            <a:ext cx="1512264" cy="140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extrusionOk="0">
                <a:moveTo>
                  <a:pt x="21546" y="0"/>
                </a:moveTo>
                <a:lnTo>
                  <a:pt x="21550" y="72"/>
                </a:lnTo>
                <a:cubicBezTo>
                  <a:pt x="21600" y="3430"/>
                  <a:pt x="20979" y="6800"/>
                  <a:pt x="19684" y="9930"/>
                </a:cubicBezTo>
                <a:lnTo>
                  <a:pt x="19610" y="10098"/>
                </a:lnTo>
                <a:lnTo>
                  <a:pt x="19072" y="10835"/>
                </a:lnTo>
                <a:cubicBezTo>
                  <a:pt x="14532" y="16748"/>
                  <a:pt x="7920" y="20755"/>
                  <a:pt x="432" y="21572"/>
                </a:cubicBezTo>
                <a:lnTo>
                  <a:pt x="92" y="21600"/>
                </a:lnTo>
                <a:lnTo>
                  <a:pt x="0" y="15417"/>
                </a:lnTo>
                <a:lnTo>
                  <a:pt x="67" y="15420"/>
                </a:lnTo>
                <a:cubicBezTo>
                  <a:pt x="3632" y="15359"/>
                  <a:pt x="7176" y="13835"/>
                  <a:pt x="9854" y="10864"/>
                </a:cubicBezTo>
                <a:cubicBezTo>
                  <a:pt x="12531" y="7894"/>
                  <a:pt x="13834" y="4038"/>
                  <a:pt x="13777" y="205"/>
                </a:cubicBezTo>
                <a:lnTo>
                  <a:pt x="13773" y="133"/>
                </a:lnTo>
                <a:close/>
              </a:path>
            </a:pathLst>
          </a:cu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ED91F4CE-EF8D-4CD8-AC2D-20CA0C8333C3}"/>
              </a:ext>
            </a:extLst>
          </p:cNvPr>
          <p:cNvSpPr/>
          <p:nvPr/>
        </p:nvSpPr>
        <p:spPr>
          <a:xfrm rot="5388105">
            <a:off x="5765626" y="2320215"/>
            <a:ext cx="942232" cy="602646"/>
          </a:xfrm>
          <a:prstGeom prst="triangle">
            <a:avLst/>
          </a:pr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3" name="Freeform 76">
            <a:extLst>
              <a:ext uri="{FF2B5EF4-FFF2-40B4-BE49-F238E27FC236}">
                <a16:creationId xmlns:a16="http://schemas.microsoft.com/office/drawing/2014/main" id="{40AA76DA-847C-4632-81F3-0705F6049780}"/>
              </a:ext>
            </a:extLst>
          </p:cNvPr>
          <p:cNvSpPr/>
          <p:nvPr/>
        </p:nvSpPr>
        <p:spPr>
          <a:xfrm>
            <a:off x="4626174" y="3929563"/>
            <a:ext cx="1361161" cy="146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831" y="253"/>
                </a:lnTo>
                <a:lnTo>
                  <a:pt x="5870" y="819"/>
                </a:lnTo>
                <a:cubicBezTo>
                  <a:pt x="6257" y="4020"/>
                  <a:pt x="7801" y="7121"/>
                  <a:pt x="10494" y="9537"/>
                </a:cubicBezTo>
                <a:cubicBezTo>
                  <a:pt x="13187" y="11954"/>
                  <a:pt x="16582" y="13285"/>
                  <a:pt x="20048" y="13541"/>
                </a:cubicBezTo>
                <a:lnTo>
                  <a:pt x="21462" y="13582"/>
                </a:lnTo>
                <a:lnTo>
                  <a:pt x="21600" y="21600"/>
                </a:lnTo>
                <a:lnTo>
                  <a:pt x="19356" y="21534"/>
                </a:lnTo>
                <a:cubicBezTo>
                  <a:pt x="15306" y="21235"/>
                  <a:pt x="11318" y="19994"/>
                  <a:pt x="7808" y="17804"/>
                </a:cubicBezTo>
                <a:lnTo>
                  <a:pt x="7719" y="17742"/>
                </a:lnTo>
                <a:lnTo>
                  <a:pt x="7047" y="17058"/>
                </a:lnTo>
                <a:cubicBezTo>
                  <a:pt x="2940" y="12447"/>
                  <a:pt x="355" y="6630"/>
                  <a:pt x="7" y="265"/>
                </a:cubicBezTo>
                <a:close/>
              </a:path>
            </a:pathLst>
          </a:cu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4" name="Triangle 8">
            <a:extLst>
              <a:ext uri="{FF2B5EF4-FFF2-40B4-BE49-F238E27FC236}">
                <a16:creationId xmlns:a16="http://schemas.microsoft.com/office/drawing/2014/main" id="{B2003F71-63E1-4987-9826-292AE748DEBF}"/>
              </a:ext>
            </a:extLst>
          </p:cNvPr>
          <p:cNvSpPr/>
          <p:nvPr/>
        </p:nvSpPr>
        <p:spPr>
          <a:xfrm rot="10841721">
            <a:off x="6738124" y="3838115"/>
            <a:ext cx="942232" cy="602646"/>
          </a:xfrm>
          <a:prstGeom prst="triangl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5" name="Triangle 43">
            <a:extLst>
              <a:ext uri="{FF2B5EF4-FFF2-40B4-BE49-F238E27FC236}">
                <a16:creationId xmlns:a16="http://schemas.microsoft.com/office/drawing/2014/main" id="{20ADF4D9-A1D4-4943-9424-ACFA51F1681C}"/>
              </a:ext>
            </a:extLst>
          </p:cNvPr>
          <p:cNvSpPr/>
          <p:nvPr/>
        </p:nvSpPr>
        <p:spPr>
          <a:xfrm rot="16200000">
            <a:off x="5216292" y="4812884"/>
            <a:ext cx="942231" cy="602646"/>
          </a:xfrm>
          <a:prstGeom prst="triangle">
            <a:avLst/>
          </a:pr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6" name="Freeform 71">
            <a:extLst>
              <a:ext uri="{FF2B5EF4-FFF2-40B4-BE49-F238E27FC236}">
                <a16:creationId xmlns:a16="http://schemas.microsoft.com/office/drawing/2014/main" id="{129A80EF-C745-4966-B4C5-1E0D58D43602}"/>
              </a:ext>
            </a:extLst>
          </p:cNvPr>
          <p:cNvSpPr/>
          <p:nvPr/>
        </p:nvSpPr>
        <p:spPr>
          <a:xfrm>
            <a:off x="5934460" y="2492620"/>
            <a:ext cx="603051" cy="601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48" y="0"/>
                </a:moveTo>
                <a:cubicBezTo>
                  <a:pt x="10064" y="0"/>
                  <a:pt x="12451" y="123"/>
                  <a:pt x="14803" y="363"/>
                </a:cubicBezTo>
                <a:lnTo>
                  <a:pt x="16431" y="570"/>
                </a:lnTo>
                <a:lnTo>
                  <a:pt x="21600" y="4595"/>
                </a:lnTo>
                <a:lnTo>
                  <a:pt x="73" y="21600"/>
                </a:lnTo>
                <a:lnTo>
                  <a:pt x="0" y="425"/>
                </a:lnTo>
                <a:lnTo>
                  <a:pt x="493" y="363"/>
                </a:lnTo>
                <a:cubicBezTo>
                  <a:pt x="2845" y="123"/>
                  <a:pt x="5232" y="0"/>
                  <a:pt x="7648" y="0"/>
                </a:cubicBezTo>
                <a:close/>
              </a:path>
            </a:pathLst>
          </a:cu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48093C9C-BD3B-4AEC-821B-9DAB029EE660}"/>
              </a:ext>
            </a:extLst>
          </p:cNvPr>
          <p:cNvSpPr/>
          <p:nvPr/>
        </p:nvSpPr>
        <p:spPr>
          <a:xfrm>
            <a:off x="4444886" y="2504456"/>
            <a:ext cx="1490941" cy="1391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0" y="0"/>
                </a:moveTo>
                <a:lnTo>
                  <a:pt x="21600" y="6133"/>
                </a:lnTo>
                <a:lnTo>
                  <a:pt x="20480" y="6210"/>
                </a:lnTo>
                <a:cubicBezTo>
                  <a:pt x="17325" y="6588"/>
                  <a:pt x="14269" y="8099"/>
                  <a:pt x="11888" y="10734"/>
                </a:cubicBezTo>
                <a:cubicBezTo>
                  <a:pt x="9506" y="13369"/>
                  <a:pt x="8194" y="16690"/>
                  <a:pt x="7942" y="20082"/>
                </a:cubicBezTo>
                <a:lnTo>
                  <a:pt x="7901" y="21465"/>
                </a:lnTo>
                <a:lnTo>
                  <a:pt x="0" y="21600"/>
                </a:lnTo>
                <a:lnTo>
                  <a:pt x="65" y="19404"/>
                </a:lnTo>
                <a:cubicBezTo>
                  <a:pt x="212" y="17423"/>
                  <a:pt x="592" y="15457"/>
                  <a:pt x="1204" y="13557"/>
                </a:cubicBezTo>
                <a:lnTo>
                  <a:pt x="1510" y="12727"/>
                </a:lnTo>
                <a:lnTo>
                  <a:pt x="1991" y="12002"/>
                </a:lnTo>
                <a:cubicBezTo>
                  <a:pt x="6338" y="5772"/>
                  <a:pt x="12867" y="1393"/>
                  <a:pt x="20363" y="166"/>
                </a:cubicBezTo>
                <a:close/>
              </a:path>
            </a:pathLst>
          </a:cu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8" name="Triangle 44">
            <a:extLst>
              <a:ext uri="{FF2B5EF4-FFF2-40B4-BE49-F238E27FC236}">
                <a16:creationId xmlns:a16="http://schemas.microsoft.com/office/drawing/2014/main" id="{73223807-D999-4C61-94C2-9538FFD1F57D}"/>
              </a:ext>
            </a:extLst>
          </p:cNvPr>
          <p:cNvSpPr/>
          <p:nvPr/>
        </p:nvSpPr>
        <p:spPr>
          <a:xfrm rot="160587">
            <a:off x="4296359" y="3333168"/>
            <a:ext cx="942231" cy="602646"/>
          </a:xfrm>
          <a:prstGeom prst="triangl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AED650EC-DE23-40F8-AFC9-4C2C229BB4A8}"/>
              </a:ext>
            </a:extLst>
          </p:cNvPr>
          <p:cNvSpPr/>
          <p:nvPr/>
        </p:nvSpPr>
        <p:spPr>
          <a:xfrm>
            <a:off x="4624088" y="3333497"/>
            <a:ext cx="599367" cy="62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55" y="0"/>
                </a:moveTo>
                <a:lnTo>
                  <a:pt x="21600" y="21600"/>
                </a:lnTo>
                <a:lnTo>
                  <a:pt x="75" y="20633"/>
                </a:lnTo>
                <a:lnTo>
                  <a:pt x="0" y="17778"/>
                </a:lnTo>
                <a:cubicBezTo>
                  <a:pt x="0" y="14276"/>
                  <a:pt x="277" y="10836"/>
                  <a:pt x="811" y="7478"/>
                </a:cubicBezTo>
                <a:lnTo>
                  <a:pt x="1296" y="4868"/>
                </a:lnTo>
                <a:close/>
              </a:path>
            </a:pathLst>
          </a:cu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EB6677B6-487F-4535-A6EA-807583103475}"/>
              </a:ext>
            </a:extLst>
          </p:cNvPr>
          <p:cNvSpPr/>
          <p:nvPr/>
        </p:nvSpPr>
        <p:spPr>
          <a:xfrm>
            <a:off x="6741265" y="3832420"/>
            <a:ext cx="634440" cy="608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362" y="270"/>
                </a:lnTo>
                <a:lnTo>
                  <a:pt x="21513" y="2344"/>
                </a:lnTo>
                <a:cubicBezTo>
                  <a:pt x="21571" y="3527"/>
                  <a:pt x="21600" y="4717"/>
                  <a:pt x="21600" y="5914"/>
                </a:cubicBezTo>
                <a:cubicBezTo>
                  <a:pt x="21600" y="8309"/>
                  <a:pt x="21484" y="10676"/>
                  <a:pt x="21257" y="13008"/>
                </a:cubicBezTo>
                <a:lnTo>
                  <a:pt x="21043" y="14764"/>
                </a:lnTo>
                <a:lnTo>
                  <a:pt x="15789" y="21600"/>
                </a:lnTo>
                <a:close/>
              </a:path>
            </a:pathLst>
          </a:custGeom>
          <a:solidFill>
            <a:srgbClr val="97E0E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21" name="Freeform 67">
            <a:extLst>
              <a:ext uri="{FF2B5EF4-FFF2-40B4-BE49-F238E27FC236}">
                <a16:creationId xmlns:a16="http://schemas.microsoft.com/office/drawing/2014/main" id="{76931B63-7824-4C44-B1C9-8A9677381593}"/>
              </a:ext>
            </a:extLst>
          </p:cNvPr>
          <p:cNvSpPr/>
          <p:nvPr/>
        </p:nvSpPr>
        <p:spPr>
          <a:xfrm>
            <a:off x="5385533" y="4643091"/>
            <a:ext cx="602646" cy="622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305"/>
                </a:lnTo>
                <a:lnTo>
                  <a:pt x="18787" y="21512"/>
                </a:lnTo>
                <a:cubicBezTo>
                  <a:pt x="17593" y="21570"/>
                  <a:pt x="16392" y="21600"/>
                  <a:pt x="15183" y="21600"/>
                </a:cubicBezTo>
                <a:cubicBezTo>
                  <a:pt x="12766" y="21600"/>
                  <a:pt x="10377" y="21481"/>
                  <a:pt x="8023" y="21250"/>
                </a:cubicBezTo>
                <a:lnTo>
                  <a:pt x="6164" y="21021"/>
                </a:lnTo>
                <a:lnTo>
                  <a:pt x="0" y="16354"/>
                </a:lnTo>
                <a:close/>
              </a:path>
            </a:pathLst>
          </a:custGeom>
          <a:solidFill>
            <a:srgbClr val="55A7F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914446" hangingPunct="0">
              <a:defRPr sz="36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1C1F25"/>
              </a:solidFill>
              <a:cs typeface="+mn-ea"/>
              <a:sym typeface="+mn-lt"/>
            </a:endParaRPr>
          </a:p>
        </p:txBody>
      </p:sp>
      <p:sp>
        <p:nvSpPr>
          <p:cNvPr id="22" name="02">
            <a:extLst>
              <a:ext uri="{FF2B5EF4-FFF2-40B4-BE49-F238E27FC236}">
                <a16:creationId xmlns:a16="http://schemas.microsoft.com/office/drawing/2014/main" id="{980DD58A-0480-4972-83B0-37BE4681C845}"/>
              </a:ext>
            </a:extLst>
          </p:cNvPr>
          <p:cNvSpPr/>
          <p:nvPr/>
        </p:nvSpPr>
        <p:spPr>
          <a:xfrm>
            <a:off x="7884368" y="2356513"/>
            <a:ext cx="508001" cy="508001"/>
          </a:xfrm>
          <a:prstGeom prst="ellipse">
            <a:avLst/>
          </a:prstGeom>
          <a:solidFill>
            <a:srgbClr val="55A7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500" b="0">
                <a:solidFill>
                  <a:srgbClr val="F7F9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 defTabSz="412750" hangingPunct="0"/>
            <a:r>
              <a:rPr sz="1250" kern="0" dirty="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3" name="BUSINESS SERVICES…">
            <a:extLst>
              <a:ext uri="{FF2B5EF4-FFF2-40B4-BE49-F238E27FC236}">
                <a16:creationId xmlns:a16="http://schemas.microsoft.com/office/drawing/2014/main" id="{96AEFE5B-E5D2-421C-9473-EA0E131C2238}"/>
              </a:ext>
            </a:extLst>
          </p:cNvPr>
          <p:cNvSpPr txBox="1"/>
          <p:nvPr/>
        </p:nvSpPr>
        <p:spPr>
          <a:xfrm>
            <a:off x="8679559" y="2280313"/>
            <a:ext cx="1718107" cy="112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Professional matrix corporate capital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vis-a-vis performance channels.</a:t>
            </a:r>
          </a:p>
        </p:txBody>
      </p:sp>
      <p:sp>
        <p:nvSpPr>
          <p:cNvPr id="24" name="04">
            <a:extLst>
              <a:ext uri="{FF2B5EF4-FFF2-40B4-BE49-F238E27FC236}">
                <a16:creationId xmlns:a16="http://schemas.microsoft.com/office/drawing/2014/main" id="{438356F6-2EC7-4D59-BD7F-7CE99BA37FB9}"/>
              </a:ext>
            </a:extLst>
          </p:cNvPr>
          <p:cNvSpPr/>
          <p:nvPr/>
        </p:nvSpPr>
        <p:spPr>
          <a:xfrm>
            <a:off x="7905325" y="4275939"/>
            <a:ext cx="508001" cy="508001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500" b="0">
                <a:solidFill>
                  <a:srgbClr val="F7F9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 defTabSz="412750" hangingPunct="0"/>
            <a:r>
              <a:rPr sz="1250" kern="0" dirty="0"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5" name="BUSINESS SERVICES…">
            <a:extLst>
              <a:ext uri="{FF2B5EF4-FFF2-40B4-BE49-F238E27FC236}">
                <a16:creationId xmlns:a16="http://schemas.microsoft.com/office/drawing/2014/main" id="{BE59D0C2-A5AA-4D9E-BC8D-3BA7F29BD1D0}"/>
              </a:ext>
            </a:extLst>
          </p:cNvPr>
          <p:cNvSpPr txBox="1"/>
          <p:nvPr/>
        </p:nvSpPr>
        <p:spPr>
          <a:xfrm>
            <a:off x="8700516" y="4199739"/>
            <a:ext cx="1769615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Professional matrix corporate capital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vis-a-vis performance channels.</a:t>
            </a:r>
          </a:p>
        </p:txBody>
      </p:sp>
      <p:sp>
        <p:nvSpPr>
          <p:cNvPr id="26" name="01">
            <a:extLst>
              <a:ext uri="{FF2B5EF4-FFF2-40B4-BE49-F238E27FC236}">
                <a16:creationId xmlns:a16="http://schemas.microsoft.com/office/drawing/2014/main" id="{17303D90-92B4-4D82-A474-C9E157F9391F}"/>
              </a:ext>
            </a:extLst>
          </p:cNvPr>
          <p:cNvSpPr/>
          <p:nvPr/>
        </p:nvSpPr>
        <p:spPr>
          <a:xfrm>
            <a:off x="3582384" y="2280313"/>
            <a:ext cx="508001" cy="508001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500" b="0">
                <a:solidFill>
                  <a:srgbClr val="F7F9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 defTabSz="412750" hangingPunct="0"/>
            <a:r>
              <a:rPr sz="1250" kern="0" dirty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7" name="BUSINESS SERVICES…">
            <a:extLst>
              <a:ext uri="{FF2B5EF4-FFF2-40B4-BE49-F238E27FC236}">
                <a16:creationId xmlns:a16="http://schemas.microsoft.com/office/drawing/2014/main" id="{1328ACFA-5C6D-4CC8-8ECB-A54B9196DAC4}"/>
              </a:ext>
            </a:extLst>
          </p:cNvPr>
          <p:cNvSpPr txBox="1"/>
          <p:nvPr/>
        </p:nvSpPr>
        <p:spPr>
          <a:xfrm>
            <a:off x="1681228" y="2204113"/>
            <a:ext cx="1613965" cy="112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Professional matrix corporate capital</a:t>
            </a: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vis-a-vis performance channels.</a:t>
            </a:r>
          </a:p>
        </p:txBody>
      </p:sp>
      <p:sp>
        <p:nvSpPr>
          <p:cNvPr id="28" name="03">
            <a:extLst>
              <a:ext uri="{FF2B5EF4-FFF2-40B4-BE49-F238E27FC236}">
                <a16:creationId xmlns:a16="http://schemas.microsoft.com/office/drawing/2014/main" id="{602560C3-5CD7-4CF1-AEDF-2D6C4199DFD6}"/>
              </a:ext>
            </a:extLst>
          </p:cNvPr>
          <p:cNvSpPr/>
          <p:nvPr/>
        </p:nvSpPr>
        <p:spPr>
          <a:xfrm>
            <a:off x="3519787" y="4275939"/>
            <a:ext cx="508001" cy="508001"/>
          </a:xfrm>
          <a:prstGeom prst="ellipse">
            <a:avLst/>
          </a:prstGeom>
          <a:solidFill>
            <a:srgbClr val="55A7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500" b="0">
                <a:solidFill>
                  <a:srgbClr val="F7F9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 defTabSz="412750" hangingPunct="0"/>
            <a:r>
              <a:rPr sz="1250" kern="0" dirty="0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9" name="BUSINESS SERVICES…">
            <a:extLst>
              <a:ext uri="{FF2B5EF4-FFF2-40B4-BE49-F238E27FC236}">
                <a16:creationId xmlns:a16="http://schemas.microsoft.com/office/drawing/2014/main" id="{1560FA51-29C7-4F18-B017-9BE4DC2639A2}"/>
              </a:ext>
            </a:extLst>
          </p:cNvPr>
          <p:cNvSpPr txBox="1"/>
          <p:nvPr/>
        </p:nvSpPr>
        <p:spPr>
          <a:xfrm>
            <a:off x="1849331" y="4199739"/>
            <a:ext cx="1383265" cy="112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rgbClr val="1C1F25"/>
                </a:solidFill>
                <a:cs typeface="+mn-ea"/>
                <a:sym typeface="+mn-lt"/>
              </a:rPr>
              <a:t>Enter the title</a:t>
            </a: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Professional matrix corporate capital</a:t>
            </a: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vis-a-vis performance channels.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9237DC3-F969-4F4D-A2C9-A18D0CBCCC0C}"/>
              </a:ext>
            </a:extLst>
          </p:cNvPr>
          <p:cNvSpPr/>
          <p:nvPr/>
        </p:nvSpPr>
        <p:spPr>
          <a:xfrm>
            <a:off x="4557042" y="1145589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80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184">
        <p:random/>
      </p:transition>
    </mc:Choice>
    <mc:Fallback>
      <p:transition spd="slow" advTm="318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2B3EAD-4A19-47FF-826D-551ED4C179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0" y="845523"/>
            <a:ext cx="5958840" cy="4038600"/>
          </a:xfrm>
          <a:prstGeom prst="rect">
            <a:avLst/>
          </a:prstGeom>
        </p:spPr>
      </p:pic>
      <p:sp>
        <p:nvSpPr>
          <p:cNvPr id="6" name="152">
            <a:extLst>
              <a:ext uri="{FF2B5EF4-FFF2-40B4-BE49-F238E27FC236}">
                <a16:creationId xmlns:a16="http://schemas.microsoft.com/office/drawing/2014/main" id="{CA50220A-0197-433F-947A-73D1EE929D07}"/>
              </a:ext>
            </a:extLst>
          </p:cNvPr>
          <p:cNvSpPr txBox="1"/>
          <p:nvPr/>
        </p:nvSpPr>
        <p:spPr>
          <a:xfrm>
            <a:off x="5834577" y="4157600"/>
            <a:ext cx="1712007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6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defTabSz="412750" hangingPunct="0"/>
            <a:r>
              <a:rPr sz="8000" kern="0" dirty="0">
                <a:latin typeface="+mn-lt"/>
                <a:ea typeface="+mn-ea"/>
                <a:cs typeface="+mn-ea"/>
                <a:sym typeface="+mn-lt"/>
              </a:rPr>
              <a:t>152</a:t>
            </a:r>
          </a:p>
        </p:txBody>
      </p:sp>
      <p:sp>
        <p:nvSpPr>
          <p:cNvPr id="7" name="Chart Two…">
            <a:extLst>
              <a:ext uri="{FF2B5EF4-FFF2-40B4-BE49-F238E27FC236}">
                <a16:creationId xmlns:a16="http://schemas.microsoft.com/office/drawing/2014/main" id="{B80CCA92-66C0-4256-ABEC-276F414094F9}"/>
              </a:ext>
            </a:extLst>
          </p:cNvPr>
          <p:cNvSpPr txBox="1"/>
          <p:nvPr/>
        </p:nvSpPr>
        <p:spPr>
          <a:xfrm>
            <a:off x="7823602" y="4463987"/>
            <a:ext cx="2122376" cy="7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Chart Two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frictionless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chains.</a:t>
            </a:r>
          </a:p>
        </p:txBody>
      </p:sp>
      <p:sp>
        <p:nvSpPr>
          <p:cNvPr id="8" name="110">
            <a:extLst>
              <a:ext uri="{FF2B5EF4-FFF2-40B4-BE49-F238E27FC236}">
                <a16:creationId xmlns:a16="http://schemas.microsoft.com/office/drawing/2014/main" id="{429D1DEF-4414-40C9-909A-605E194D6366}"/>
              </a:ext>
            </a:extLst>
          </p:cNvPr>
          <p:cNvSpPr txBox="1"/>
          <p:nvPr/>
        </p:nvSpPr>
        <p:spPr>
          <a:xfrm>
            <a:off x="5834577" y="2597583"/>
            <a:ext cx="1712007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6000" b="0">
                <a:solidFill>
                  <a:srgbClr val="1C1F2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defTabSz="412750" hangingPunct="0"/>
            <a:r>
              <a:rPr sz="8000" kern="0" dirty="0">
                <a:latin typeface="+mn-lt"/>
                <a:ea typeface="+mn-ea"/>
                <a:cs typeface="+mn-ea"/>
                <a:sym typeface="+mn-lt"/>
              </a:rPr>
              <a:t>110</a:t>
            </a:r>
          </a:p>
        </p:txBody>
      </p:sp>
      <p:sp>
        <p:nvSpPr>
          <p:cNvPr id="9" name="Chart One…">
            <a:extLst>
              <a:ext uri="{FF2B5EF4-FFF2-40B4-BE49-F238E27FC236}">
                <a16:creationId xmlns:a16="http://schemas.microsoft.com/office/drawing/2014/main" id="{C8937CCE-443B-41D4-98D1-5178902005E6}"/>
              </a:ext>
            </a:extLst>
          </p:cNvPr>
          <p:cNvSpPr txBox="1"/>
          <p:nvPr/>
        </p:nvSpPr>
        <p:spPr>
          <a:xfrm>
            <a:off x="7823602" y="2903971"/>
            <a:ext cx="2122376" cy="72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0" kern="0" dirty="0">
                <a:solidFill>
                  <a:srgbClr val="1C1F25"/>
                </a:solidFill>
                <a:cs typeface="+mn-ea"/>
                <a:sym typeface="+mn-lt"/>
              </a:rPr>
              <a:t>Chart One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Synergistically technically frictionless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6A6E77"/>
                </a:solidFill>
                <a:cs typeface="+mn-ea"/>
                <a:sym typeface="+mn-lt"/>
              </a:rPr>
              <a:t>chains.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ABFA930-3913-4EC0-AA2C-3CA2F17E1DB7}"/>
              </a:ext>
            </a:extLst>
          </p:cNvPr>
          <p:cNvSpPr/>
          <p:nvPr/>
        </p:nvSpPr>
        <p:spPr>
          <a:xfrm>
            <a:off x="6025720" y="1677687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ABED41A-506C-4AB8-A317-A4310D37FA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266" y="1026206"/>
            <a:ext cx="2525839" cy="4919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11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83">
        <p:random/>
      </p:transition>
    </mc:Choice>
    <mc:Fallback>
      <p:transition spd="slow" advTm="30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3E485B-A445-40E0-AF3D-E374E4799D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9"/>
          <a:stretch/>
        </p:blipFill>
        <p:spPr>
          <a:xfrm rot="10800000">
            <a:off x="0" y="0"/>
            <a:ext cx="4632961" cy="6858000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29AF4CE6-3989-4230-829A-01D07CE1FA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458" y="928865"/>
            <a:ext cx="1983368" cy="5281247"/>
          </a:xfrm>
          <a:prstGeom prst="rect">
            <a:avLst/>
          </a:prstGeom>
        </p:spPr>
      </p:pic>
      <p:pic>
        <p:nvPicPr>
          <p:cNvPr id="6" name="PA_图片 15">
            <a:extLst>
              <a:ext uri="{FF2B5EF4-FFF2-40B4-BE49-F238E27FC236}">
                <a16:creationId xmlns:a16="http://schemas.microsoft.com/office/drawing/2014/main" id="{A352F1AC-9C0D-4793-B52A-BD45CFD22E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45139" y="853147"/>
            <a:ext cx="1983368" cy="531934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9DCF2CB-E9A3-4BCC-AD34-405C15E5D795}"/>
              </a:ext>
            </a:extLst>
          </p:cNvPr>
          <p:cNvSpPr/>
          <p:nvPr/>
        </p:nvSpPr>
        <p:spPr>
          <a:xfrm>
            <a:off x="5773636" y="1152607"/>
            <a:ext cx="4353234" cy="11677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42900" dist="342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619266D3-3461-48ED-8DD6-68323CD727AF}"/>
              </a:ext>
            </a:extLst>
          </p:cNvPr>
          <p:cNvGrpSpPr/>
          <p:nvPr/>
        </p:nvGrpSpPr>
        <p:grpSpPr>
          <a:xfrm>
            <a:off x="6104687" y="1292637"/>
            <a:ext cx="3512228" cy="893514"/>
            <a:chOff x="0" y="0"/>
            <a:chExt cx="7024452" cy="1787026"/>
          </a:xfrm>
        </p:grpSpPr>
        <p:sp>
          <p:nvSpPr>
            <p:cNvPr id="9" name="01. Our Packages…">
              <a:extLst>
                <a:ext uri="{FF2B5EF4-FFF2-40B4-BE49-F238E27FC236}">
                  <a16:creationId xmlns:a16="http://schemas.microsoft.com/office/drawing/2014/main" id="{36C6EC05-1E23-4FC8-890E-62255CC31B79}"/>
                </a:ext>
              </a:extLst>
            </p:cNvPr>
            <p:cNvSpPr txBox="1"/>
            <p:nvPr/>
          </p:nvSpPr>
          <p:spPr>
            <a:xfrm>
              <a:off x="1599893" y="0"/>
              <a:ext cx="5424559" cy="1787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01. </a:t>
              </a:r>
              <a:r>
                <a:rPr lang="en-US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Enter the title</a:t>
              </a:r>
              <a:endParaRPr sz="1500" b="1" kern="0" dirty="0">
                <a:solidFill>
                  <a:srgbClr val="2C2E3C"/>
                </a:solidFill>
                <a:cs typeface="+mn-ea"/>
                <a:sym typeface="+mn-lt"/>
              </a:endParaRP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unleash enterprise bandwidth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before timely quality vectors.</a:t>
              </a: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4945ACD3-F081-4C05-8110-81516464E878}"/>
                </a:ext>
              </a:extLst>
            </p:cNvPr>
            <p:cNvSpPr/>
            <p:nvPr/>
          </p:nvSpPr>
          <p:spPr>
            <a:xfrm>
              <a:off x="0" y="532811"/>
              <a:ext cx="762001" cy="62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219451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15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A3EB364-7E21-4E74-9CA3-8A52383E676B}"/>
              </a:ext>
            </a:extLst>
          </p:cNvPr>
          <p:cNvSpPr/>
          <p:nvPr/>
        </p:nvSpPr>
        <p:spPr>
          <a:xfrm>
            <a:off x="5729094" y="2884410"/>
            <a:ext cx="4353234" cy="11677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42900" dist="342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2FED5DE-9BC1-47CE-BC51-3071B5212EE7}"/>
              </a:ext>
            </a:extLst>
          </p:cNvPr>
          <p:cNvSpPr/>
          <p:nvPr/>
        </p:nvSpPr>
        <p:spPr>
          <a:xfrm>
            <a:off x="5729094" y="4519101"/>
            <a:ext cx="4353234" cy="11677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42900" dist="342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6BD1DC16-24E3-499C-A2AF-E77CEEA2AA5A}"/>
              </a:ext>
            </a:extLst>
          </p:cNvPr>
          <p:cNvGrpSpPr/>
          <p:nvPr/>
        </p:nvGrpSpPr>
        <p:grpSpPr>
          <a:xfrm>
            <a:off x="6104687" y="4659131"/>
            <a:ext cx="3512228" cy="893514"/>
            <a:chOff x="0" y="0"/>
            <a:chExt cx="7024452" cy="1787026"/>
          </a:xfrm>
        </p:grpSpPr>
        <p:sp>
          <p:nvSpPr>
            <p:cNvPr id="14" name="03. Our Promotion…">
              <a:extLst>
                <a:ext uri="{FF2B5EF4-FFF2-40B4-BE49-F238E27FC236}">
                  <a16:creationId xmlns:a16="http://schemas.microsoft.com/office/drawing/2014/main" id="{2C591E32-AA53-4906-B5B5-A30CA0AFC2BD}"/>
                </a:ext>
              </a:extLst>
            </p:cNvPr>
            <p:cNvSpPr txBox="1"/>
            <p:nvPr/>
          </p:nvSpPr>
          <p:spPr>
            <a:xfrm>
              <a:off x="1599893" y="0"/>
              <a:ext cx="5424559" cy="1787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03.</a:t>
              </a:r>
              <a:r>
                <a:rPr lang="en-US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 Enter the title</a:t>
              </a:r>
              <a:endParaRPr sz="1500" b="1" kern="0" dirty="0">
                <a:solidFill>
                  <a:srgbClr val="2C2E3C"/>
                </a:solidFill>
                <a:cs typeface="+mn-ea"/>
                <a:sym typeface="+mn-lt"/>
              </a:endParaRP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unleash enterprise bandwidth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before timely quality vectors.</a:t>
              </a: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A75212B-AFEE-4A62-A10D-752144C30AFB}"/>
                </a:ext>
              </a:extLst>
            </p:cNvPr>
            <p:cNvSpPr/>
            <p:nvPr/>
          </p:nvSpPr>
          <p:spPr>
            <a:xfrm>
              <a:off x="0" y="532847"/>
              <a:ext cx="762001" cy="62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3600"/>
                  </a:moveTo>
                  <a:lnTo>
                    <a:pt x="19145" y="3600"/>
                  </a:lnTo>
                  <a:cubicBezTo>
                    <a:pt x="19417" y="3600"/>
                    <a:pt x="19636" y="3332"/>
                    <a:pt x="19636" y="3000"/>
                  </a:cubicBezTo>
                  <a:cubicBezTo>
                    <a:pt x="19636" y="2669"/>
                    <a:pt x="19417" y="2400"/>
                    <a:pt x="19145" y="2400"/>
                  </a:cubicBezTo>
                  <a:lnTo>
                    <a:pt x="2455" y="2400"/>
                  </a:lnTo>
                  <a:cubicBezTo>
                    <a:pt x="2183" y="2400"/>
                    <a:pt x="1964" y="2669"/>
                    <a:pt x="1964" y="3000"/>
                  </a:cubicBezTo>
                  <a:cubicBezTo>
                    <a:pt x="1964" y="3332"/>
                    <a:pt x="2183" y="3600"/>
                    <a:pt x="2455" y="3600"/>
                  </a:cubicBezTo>
                  <a:moveTo>
                    <a:pt x="20618" y="20400"/>
                  </a:moveTo>
                  <a:lnTo>
                    <a:pt x="982" y="20400"/>
                  </a:lnTo>
                  <a:lnTo>
                    <a:pt x="982" y="6000"/>
                  </a:lnTo>
                  <a:lnTo>
                    <a:pt x="20618" y="6000"/>
                  </a:lnTo>
                  <a:cubicBezTo>
                    <a:pt x="20618" y="6000"/>
                    <a:pt x="20618" y="20400"/>
                    <a:pt x="20618" y="20400"/>
                  </a:cubicBezTo>
                  <a:close/>
                  <a:moveTo>
                    <a:pt x="20618" y="4800"/>
                  </a:moveTo>
                  <a:lnTo>
                    <a:pt x="982" y="4800"/>
                  </a:lnTo>
                  <a:cubicBezTo>
                    <a:pt x="439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6000"/>
                  </a:lnTo>
                  <a:cubicBezTo>
                    <a:pt x="21600" y="5338"/>
                    <a:pt x="21160" y="4800"/>
                    <a:pt x="20618" y="4800"/>
                  </a:cubicBezTo>
                  <a:moveTo>
                    <a:pt x="4418" y="1200"/>
                  </a:moveTo>
                  <a:lnTo>
                    <a:pt x="17182" y="1200"/>
                  </a:lnTo>
                  <a:cubicBezTo>
                    <a:pt x="17453" y="1200"/>
                    <a:pt x="17673" y="932"/>
                    <a:pt x="17673" y="600"/>
                  </a:cubicBezTo>
                  <a:cubicBezTo>
                    <a:pt x="17673" y="269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269"/>
                    <a:pt x="3927" y="600"/>
                  </a:cubicBezTo>
                  <a:cubicBezTo>
                    <a:pt x="3927" y="932"/>
                    <a:pt x="4147" y="1200"/>
                    <a:pt x="4418" y="1200"/>
                  </a:cubicBezTo>
                </a:path>
              </a:pathLst>
            </a:cu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219451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15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32E4B3E-9430-4044-A08C-618E4EED1FBB}"/>
              </a:ext>
            </a:extLst>
          </p:cNvPr>
          <p:cNvGrpSpPr/>
          <p:nvPr/>
        </p:nvGrpSpPr>
        <p:grpSpPr>
          <a:xfrm>
            <a:off x="6104687" y="3004258"/>
            <a:ext cx="3512228" cy="893514"/>
            <a:chOff x="0" y="0"/>
            <a:chExt cx="7024452" cy="1787027"/>
          </a:xfrm>
        </p:grpSpPr>
        <p:sp>
          <p:nvSpPr>
            <p:cNvPr id="17" name="02. Our Services…">
              <a:extLst>
                <a:ext uri="{FF2B5EF4-FFF2-40B4-BE49-F238E27FC236}">
                  <a16:creationId xmlns:a16="http://schemas.microsoft.com/office/drawing/2014/main" id="{0B374BC8-79BD-48F3-87CD-6AE522C38F92}"/>
                </a:ext>
              </a:extLst>
            </p:cNvPr>
            <p:cNvSpPr txBox="1"/>
            <p:nvPr/>
          </p:nvSpPr>
          <p:spPr>
            <a:xfrm>
              <a:off x="1599893" y="0"/>
              <a:ext cx="5424559" cy="178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02.</a:t>
              </a:r>
              <a:r>
                <a:rPr lang="en-US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 Enter the title</a:t>
              </a:r>
              <a:endParaRPr sz="1500" b="1" kern="0" dirty="0">
                <a:solidFill>
                  <a:srgbClr val="2C2E3C"/>
                </a:solidFill>
                <a:cs typeface="+mn-ea"/>
                <a:sym typeface="+mn-lt"/>
              </a:endParaRP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unleash enterprise bandwidth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before timely quality vectors.</a:t>
              </a: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512B912F-ED93-4DDB-9F80-5A2ED01E3704}"/>
                </a:ext>
              </a:extLst>
            </p:cNvPr>
            <p:cNvSpPr/>
            <p:nvPr/>
          </p:nvSpPr>
          <p:spPr>
            <a:xfrm>
              <a:off x="0" y="463579"/>
              <a:ext cx="762001" cy="76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219451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15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33">
        <p:random/>
      </p:transition>
    </mc:Choice>
    <mc:Fallback>
      <p:transition spd="slow" advTm="443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EDEC0-B9F6-4BCD-A342-69D6B6AAC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3547F2-5CDC-4B2F-A04E-B40EB07219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2184" y="2180492"/>
            <a:ext cx="7127631" cy="19460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C48ABC-BF23-41FC-B997-636F80170B47}"/>
              </a:ext>
            </a:extLst>
          </p:cNvPr>
          <p:cNvSpPr txBox="1"/>
          <p:nvPr/>
        </p:nvSpPr>
        <p:spPr>
          <a:xfrm>
            <a:off x="4404165" y="4470934"/>
            <a:ext cx="3383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00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358">
        <p:random/>
      </p:transition>
    </mc:Choice>
    <mc:Fallback>
      <p:transition spd="slow" advTm="33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E83C5E-8817-4B49-AB48-D0708F5DDC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A_图片 15">
            <a:extLst>
              <a:ext uri="{FF2B5EF4-FFF2-40B4-BE49-F238E27FC236}">
                <a16:creationId xmlns:a16="http://schemas.microsoft.com/office/drawing/2014/main" id="{E11E1EC7-8FF9-44E9-96C7-C37BB259DD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548" y="9598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6C5F7464-6C37-48B3-91AF-88F6DC3A65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17179" y="1096987"/>
            <a:ext cx="1983368" cy="531934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1ACFDC1-6C18-49EF-9592-52ECA20058F4}"/>
              </a:ext>
            </a:extLst>
          </p:cNvPr>
          <p:cNvSpPr/>
          <p:nvPr/>
        </p:nvSpPr>
        <p:spPr>
          <a:xfrm>
            <a:off x="1607820" y="959827"/>
            <a:ext cx="6309359" cy="531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1A7016-5877-4CBE-8857-FFBAF759BB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6" t="2414" r="25372"/>
          <a:stretch/>
        </p:blipFill>
        <p:spPr>
          <a:xfrm flipH="1">
            <a:off x="6718979" y="292294"/>
            <a:ext cx="5238912" cy="6571468"/>
          </a:xfrm>
          <a:prstGeom prst="rect">
            <a:avLst/>
          </a:prstGeom>
        </p:spPr>
      </p:pic>
      <p:sp>
        <p:nvSpPr>
          <p:cNvPr id="11" name="MockUp">
            <a:extLst>
              <a:ext uri="{FF2B5EF4-FFF2-40B4-BE49-F238E27FC236}">
                <a16:creationId xmlns:a16="http://schemas.microsoft.com/office/drawing/2014/main" id="{AD41E29C-21BF-445F-9830-3D3DCF2F08EC}"/>
              </a:ext>
            </a:extLst>
          </p:cNvPr>
          <p:cNvSpPr txBox="1"/>
          <p:nvPr/>
        </p:nvSpPr>
        <p:spPr>
          <a:xfrm>
            <a:off x="2624349" y="1715666"/>
            <a:ext cx="410048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lvl1pPr>
          </a:lstStyle>
          <a:p>
            <a:pPr defTabSz="412750" hangingPunct="0"/>
            <a:r>
              <a:rPr lang="en-US" sz="7500" b="1" kern="0" dirty="0">
                <a:latin typeface="+mn-lt"/>
                <a:ea typeface="+mn-ea"/>
                <a:cs typeface="+mn-ea"/>
                <a:sym typeface="+mn-lt"/>
              </a:rPr>
              <a:t>PART 01</a:t>
            </a:r>
            <a:endParaRPr sz="7500" b="1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Design…">
            <a:extLst>
              <a:ext uri="{FF2B5EF4-FFF2-40B4-BE49-F238E27FC236}">
                <a16:creationId xmlns:a16="http://schemas.microsoft.com/office/drawing/2014/main" id="{606CB988-438A-4C85-A010-521AF090EA3D}"/>
              </a:ext>
            </a:extLst>
          </p:cNvPr>
          <p:cNvSpPr txBox="1"/>
          <p:nvPr/>
        </p:nvSpPr>
        <p:spPr>
          <a:xfrm>
            <a:off x="4395418" y="4359812"/>
            <a:ext cx="1452321" cy="89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1500" b="1" kern="0" dirty="0">
                <a:solidFill>
                  <a:srgbClr val="2C2E3C"/>
                </a:solidFill>
                <a:cs typeface="+mn-ea"/>
                <a:sym typeface="+mn-lt"/>
              </a:rPr>
              <a:t>Design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bandwidth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before timely vectors.</a:t>
            </a:r>
          </a:p>
        </p:txBody>
      </p:sp>
      <p:sp>
        <p:nvSpPr>
          <p:cNvPr id="13" name="Digital design is like painting, expert…">
            <a:extLst>
              <a:ext uri="{FF2B5EF4-FFF2-40B4-BE49-F238E27FC236}">
                <a16:creationId xmlns:a16="http://schemas.microsoft.com/office/drawing/2014/main" id="{956037AB-1838-4EDD-85B5-70955A647BFD}"/>
              </a:ext>
            </a:extLst>
          </p:cNvPr>
          <p:cNvSpPr txBox="1"/>
          <p:nvPr/>
        </p:nvSpPr>
        <p:spPr>
          <a:xfrm>
            <a:off x="2624349" y="3058118"/>
            <a:ext cx="3751027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Digital design is like painting, expert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the paint never dries.</a:t>
            </a: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913BC968-9A0A-49CD-B6E0-3E5730130E1A}"/>
              </a:ext>
            </a:extLst>
          </p:cNvPr>
          <p:cNvSpPr/>
          <p:nvPr/>
        </p:nvSpPr>
        <p:spPr>
          <a:xfrm>
            <a:off x="2624349" y="4211498"/>
            <a:ext cx="1304013" cy="1304012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80%">
            <a:extLst>
              <a:ext uri="{FF2B5EF4-FFF2-40B4-BE49-F238E27FC236}">
                <a16:creationId xmlns:a16="http://schemas.microsoft.com/office/drawing/2014/main" id="{44CADD98-38F9-476F-A0E1-8B811607AB46}"/>
              </a:ext>
            </a:extLst>
          </p:cNvPr>
          <p:cNvSpPr txBox="1"/>
          <p:nvPr/>
        </p:nvSpPr>
        <p:spPr>
          <a:xfrm>
            <a:off x="3016117" y="4576495"/>
            <a:ext cx="51937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2750" hangingPunct="0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4000" kern="0" dirty="0">
                <a:solidFill>
                  <a:srgbClr val="2C2E3C"/>
                </a:solidFill>
                <a:cs typeface="+mn-ea"/>
                <a:sym typeface="+mn-lt"/>
              </a:rPr>
              <a:t>01</a:t>
            </a:r>
            <a:endParaRPr sz="1400" kern="0" dirty="0">
              <a:solidFill>
                <a:srgbClr val="2C2E3C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316">
        <p:random/>
      </p:transition>
    </mc:Choice>
    <mc:Fallback>
      <p:transition spd="slow" advTm="33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DACEDA-15B5-4CF5-8612-25B741F79E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0086" y="845523"/>
            <a:ext cx="3963653" cy="5298889"/>
          </a:xfrm>
          <a:prstGeom prst="rect">
            <a:avLst/>
          </a:prstGeom>
        </p:spPr>
      </p:pic>
      <p:sp>
        <p:nvSpPr>
          <p:cNvPr id="7" name="Project">
            <a:extLst>
              <a:ext uri="{FF2B5EF4-FFF2-40B4-BE49-F238E27FC236}">
                <a16:creationId xmlns:a16="http://schemas.microsoft.com/office/drawing/2014/main" id="{EA679A5A-BFF1-45AC-8A9E-639CA1994E8E}"/>
              </a:ext>
            </a:extLst>
          </p:cNvPr>
          <p:cNvSpPr txBox="1"/>
          <p:nvPr/>
        </p:nvSpPr>
        <p:spPr>
          <a:xfrm>
            <a:off x="2682990" y="2027101"/>
            <a:ext cx="302326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lvl1pPr>
          </a:lstStyle>
          <a:p>
            <a:pPr defTabSz="412750" hangingPunct="0"/>
            <a:r>
              <a:rPr lang="en-US" altLang="zh-CN" sz="4000" kern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sz="40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Graphic design will save the world…">
            <a:extLst>
              <a:ext uri="{FF2B5EF4-FFF2-40B4-BE49-F238E27FC236}">
                <a16:creationId xmlns:a16="http://schemas.microsoft.com/office/drawing/2014/main" id="{292271DC-6C71-48AD-870A-B8F785D8A137}"/>
              </a:ext>
            </a:extLst>
          </p:cNvPr>
          <p:cNvSpPr txBox="1"/>
          <p:nvPr/>
        </p:nvSpPr>
        <p:spPr>
          <a:xfrm>
            <a:off x="2682990" y="2950431"/>
            <a:ext cx="3558667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Graphic design will save the world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right after rock and roll does.</a:t>
            </a:r>
          </a:p>
        </p:txBody>
      </p:sp>
      <p:sp>
        <p:nvSpPr>
          <p:cNvPr id="9" name="150m…">
            <a:extLst>
              <a:ext uri="{FF2B5EF4-FFF2-40B4-BE49-F238E27FC236}">
                <a16:creationId xmlns:a16="http://schemas.microsoft.com/office/drawing/2014/main" id="{98C4B09F-B24F-4F56-AA97-25A9088B6BBD}"/>
              </a:ext>
            </a:extLst>
          </p:cNvPr>
          <p:cNvSpPr txBox="1"/>
          <p:nvPr/>
        </p:nvSpPr>
        <p:spPr>
          <a:xfrm>
            <a:off x="2682990" y="4168140"/>
            <a:ext cx="1336904" cy="72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2000" b="1" kern="0" dirty="0">
                <a:solidFill>
                  <a:srgbClr val="2C2E3C"/>
                </a:solidFill>
                <a:cs typeface="+mn-ea"/>
                <a:sym typeface="+mn-lt"/>
              </a:rPr>
              <a:t>150m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Countdown Number</a:t>
            </a:r>
          </a:p>
        </p:txBody>
      </p:sp>
      <p:sp>
        <p:nvSpPr>
          <p:cNvPr id="10" name="8,500k…">
            <a:extLst>
              <a:ext uri="{FF2B5EF4-FFF2-40B4-BE49-F238E27FC236}">
                <a16:creationId xmlns:a16="http://schemas.microsoft.com/office/drawing/2014/main" id="{8C6E46F9-9469-42EE-9B47-4A561D30DBB8}"/>
              </a:ext>
            </a:extLst>
          </p:cNvPr>
          <p:cNvSpPr txBox="1"/>
          <p:nvPr/>
        </p:nvSpPr>
        <p:spPr>
          <a:xfrm>
            <a:off x="4604924" y="4168140"/>
            <a:ext cx="1336904" cy="72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2000" b="1" kern="0" dirty="0">
                <a:solidFill>
                  <a:srgbClr val="2C2E3C"/>
                </a:solidFill>
                <a:cs typeface="+mn-ea"/>
                <a:sym typeface="+mn-lt"/>
              </a:rPr>
              <a:t>8,500k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Countdown Number</a:t>
            </a:r>
          </a:p>
        </p:txBody>
      </p:sp>
    </p:spTree>
    <p:extLst>
      <p:ext uri="{BB962C8B-B14F-4D97-AF65-F5344CB8AC3E}">
        <p14:creationId xmlns:p14="http://schemas.microsoft.com/office/powerpoint/2010/main" val="382778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17">
        <p:random/>
      </p:transition>
    </mc:Choice>
    <mc:Fallback>
      <p:transition spd="slow" advTm="11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FCC99C-B0FD-447C-A7F6-1BCFB9D18B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0" y="845523"/>
            <a:ext cx="5958840" cy="4038600"/>
          </a:xfrm>
          <a:prstGeom prst="rect">
            <a:avLst/>
          </a:prstGeom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42CCBBE2-74FF-4A0A-9605-5473AD69C7F1}"/>
              </a:ext>
            </a:extLst>
          </p:cNvPr>
          <p:cNvGrpSpPr/>
          <p:nvPr/>
        </p:nvGrpSpPr>
        <p:grpSpPr>
          <a:xfrm>
            <a:off x="4355863" y="3638675"/>
            <a:ext cx="2636939" cy="1712566"/>
            <a:chOff x="-228382" y="0"/>
            <a:chExt cx="5273876" cy="3425130"/>
          </a:xfrm>
        </p:grpSpPr>
        <p:sp>
          <p:nvSpPr>
            <p:cNvPr id="8" name="Email…">
              <a:extLst>
                <a:ext uri="{FF2B5EF4-FFF2-40B4-BE49-F238E27FC236}">
                  <a16:creationId xmlns:a16="http://schemas.microsoft.com/office/drawing/2014/main" id="{4818C1B9-57B8-4084-B0FB-6683416CE9C4}"/>
                </a:ext>
              </a:extLst>
            </p:cNvPr>
            <p:cNvSpPr txBox="1"/>
            <p:nvPr/>
          </p:nvSpPr>
          <p:spPr>
            <a:xfrm>
              <a:off x="-228382" y="1638103"/>
              <a:ext cx="5273876" cy="178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en-US" altLang="zh-CN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Enter the title</a:t>
              </a:r>
            </a:p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 bandwidth before</a:t>
              </a:r>
            </a:p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timely quality vectors.</a:t>
              </a:r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52FBA2D2-AD64-4DB2-A501-415D340CAE30}"/>
                </a:ext>
              </a:extLst>
            </p:cNvPr>
            <p:cNvSpPr/>
            <p:nvPr/>
          </p:nvSpPr>
          <p:spPr>
            <a:xfrm>
              <a:off x="1900554" y="0"/>
              <a:ext cx="1016001" cy="1016000"/>
            </a:xfrm>
            <a:prstGeom prst="ellipse">
              <a:avLst/>
            </a:prstGeom>
            <a:noFill/>
            <a:ln w="25400" cap="flat">
              <a:solidFill>
                <a:srgbClr val="2C2E3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74F05C3D-C166-44C1-8026-B72AFB8CEE25}"/>
                </a:ext>
              </a:extLst>
            </p:cNvPr>
            <p:cNvSpPr/>
            <p:nvPr/>
          </p:nvSpPr>
          <p:spPr>
            <a:xfrm>
              <a:off x="2186304" y="285750"/>
              <a:ext cx="4445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78B1DDE0-F7AD-473B-9C84-EFBCB9F8694B}"/>
              </a:ext>
            </a:extLst>
          </p:cNvPr>
          <p:cNvGrpSpPr/>
          <p:nvPr/>
        </p:nvGrpSpPr>
        <p:grpSpPr>
          <a:xfrm>
            <a:off x="7612170" y="3672989"/>
            <a:ext cx="2636939" cy="1712566"/>
            <a:chOff x="-228382" y="0"/>
            <a:chExt cx="5273876" cy="3425130"/>
          </a:xfrm>
        </p:grpSpPr>
        <p:sp>
          <p:nvSpPr>
            <p:cNvPr id="12" name="Archive…">
              <a:extLst>
                <a:ext uri="{FF2B5EF4-FFF2-40B4-BE49-F238E27FC236}">
                  <a16:creationId xmlns:a16="http://schemas.microsoft.com/office/drawing/2014/main" id="{DB4E571B-E253-4811-9DC3-8E0A6D8A3B9B}"/>
                </a:ext>
              </a:extLst>
            </p:cNvPr>
            <p:cNvSpPr txBox="1"/>
            <p:nvPr/>
          </p:nvSpPr>
          <p:spPr>
            <a:xfrm>
              <a:off x="-228382" y="1638103"/>
              <a:ext cx="5273876" cy="178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en-US" altLang="zh-CN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Enter the title</a:t>
              </a:r>
            </a:p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 bandwidth before</a:t>
              </a:r>
            </a:p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timely quality vectors.</a:t>
              </a:r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D9E45ED4-FCCF-44A6-B659-B4562AEEDE40}"/>
                </a:ext>
              </a:extLst>
            </p:cNvPr>
            <p:cNvSpPr/>
            <p:nvPr/>
          </p:nvSpPr>
          <p:spPr>
            <a:xfrm>
              <a:off x="1900554" y="0"/>
              <a:ext cx="1016001" cy="1016000"/>
            </a:xfrm>
            <a:prstGeom prst="ellipse">
              <a:avLst/>
            </a:prstGeom>
            <a:noFill/>
            <a:ln w="25400" cap="flat">
              <a:solidFill>
                <a:srgbClr val="2C2E3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D6834B5E-D847-4694-9AE7-3331D08827C2}"/>
                </a:ext>
              </a:extLst>
            </p:cNvPr>
            <p:cNvSpPr/>
            <p:nvPr/>
          </p:nvSpPr>
          <p:spPr>
            <a:xfrm>
              <a:off x="2186304" y="326164"/>
              <a:ext cx="444501" cy="36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6000"/>
                  </a:moveTo>
                  <a:lnTo>
                    <a:pt x="982" y="6000"/>
                  </a:lnTo>
                  <a:lnTo>
                    <a:pt x="982" y="2399"/>
                  </a:lnTo>
                  <a:cubicBezTo>
                    <a:pt x="982" y="1737"/>
                    <a:pt x="1422" y="1200"/>
                    <a:pt x="1964" y="1200"/>
                  </a:cubicBezTo>
                  <a:lnTo>
                    <a:pt x="6873" y="1200"/>
                  </a:lnTo>
                  <a:cubicBezTo>
                    <a:pt x="8345" y="1200"/>
                    <a:pt x="8345" y="3600"/>
                    <a:pt x="10800" y="3600"/>
                  </a:cubicBezTo>
                  <a:lnTo>
                    <a:pt x="19636" y="3600"/>
                  </a:lnTo>
                  <a:cubicBezTo>
                    <a:pt x="20178" y="3600"/>
                    <a:pt x="20618" y="4137"/>
                    <a:pt x="20618" y="4800"/>
                  </a:cubicBezTo>
                  <a:cubicBezTo>
                    <a:pt x="20618" y="4800"/>
                    <a:pt x="20618" y="6000"/>
                    <a:pt x="20618" y="6000"/>
                  </a:cubicBezTo>
                  <a:close/>
                  <a:moveTo>
                    <a:pt x="20618" y="19200"/>
                  </a:moveTo>
                  <a:cubicBezTo>
                    <a:pt x="20618" y="19863"/>
                    <a:pt x="20178" y="20400"/>
                    <a:pt x="19636" y="20400"/>
                  </a:cubicBezTo>
                  <a:lnTo>
                    <a:pt x="1964" y="20400"/>
                  </a:lnTo>
                  <a:cubicBezTo>
                    <a:pt x="1422" y="20400"/>
                    <a:pt x="982" y="19863"/>
                    <a:pt x="982" y="19200"/>
                  </a:cubicBezTo>
                  <a:lnTo>
                    <a:pt x="982" y="7200"/>
                  </a:lnTo>
                  <a:lnTo>
                    <a:pt x="20618" y="7200"/>
                  </a:lnTo>
                  <a:cubicBezTo>
                    <a:pt x="20618" y="7200"/>
                    <a:pt x="20618" y="19200"/>
                    <a:pt x="20618" y="19200"/>
                  </a:cubicBezTo>
                  <a:close/>
                  <a:moveTo>
                    <a:pt x="19636" y="2399"/>
                  </a:moveTo>
                  <a:lnTo>
                    <a:pt x="10800" y="2399"/>
                  </a:lnTo>
                  <a:cubicBezTo>
                    <a:pt x="8836" y="2399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1074"/>
                    <a:pt x="0" y="2399"/>
                  </a:cubicBezTo>
                  <a:lnTo>
                    <a:pt x="0" y="19200"/>
                  </a:lnTo>
                  <a:cubicBezTo>
                    <a:pt x="0" y="20526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lnTo>
                    <a:pt x="21600" y="4800"/>
                  </a:lnTo>
                  <a:cubicBezTo>
                    <a:pt x="21600" y="3474"/>
                    <a:pt x="20721" y="2399"/>
                    <a:pt x="19636" y="2399"/>
                  </a:cubicBezTo>
                </a:path>
              </a:pathLst>
            </a:cu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Group">
            <a:extLst>
              <a:ext uri="{FF2B5EF4-FFF2-40B4-BE49-F238E27FC236}">
                <a16:creationId xmlns:a16="http://schemas.microsoft.com/office/drawing/2014/main" id="{F5347031-6381-4694-9340-4524E452584C}"/>
              </a:ext>
            </a:extLst>
          </p:cNvPr>
          <p:cNvGrpSpPr/>
          <p:nvPr/>
        </p:nvGrpSpPr>
        <p:grpSpPr>
          <a:xfrm>
            <a:off x="7663466" y="1346477"/>
            <a:ext cx="2534347" cy="1712566"/>
            <a:chOff x="-125790" y="0"/>
            <a:chExt cx="5068692" cy="3425130"/>
          </a:xfrm>
        </p:grpSpPr>
        <p:sp>
          <p:nvSpPr>
            <p:cNvPr id="16" name="Archive…">
              <a:extLst>
                <a:ext uri="{FF2B5EF4-FFF2-40B4-BE49-F238E27FC236}">
                  <a16:creationId xmlns:a16="http://schemas.microsoft.com/office/drawing/2014/main" id="{18B6EF61-A724-4FCE-A287-661F373A712C}"/>
                </a:ext>
              </a:extLst>
            </p:cNvPr>
            <p:cNvSpPr txBox="1"/>
            <p:nvPr/>
          </p:nvSpPr>
          <p:spPr>
            <a:xfrm>
              <a:off x="-125790" y="1638103"/>
              <a:ext cx="5068692" cy="178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en-US" altLang="zh-CN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Enter the title</a:t>
              </a:r>
            </a:p>
            <a:p>
              <a:pPr algn="ctr"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 bandwidth before</a:t>
              </a:r>
            </a:p>
            <a:p>
              <a:pPr algn="ctr"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timely quality vectors.</a:t>
              </a:r>
            </a:p>
          </p:txBody>
        </p:sp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954521B4-7B5E-473B-B215-4E1AD2E10018}"/>
                </a:ext>
              </a:extLst>
            </p:cNvPr>
            <p:cNvSpPr/>
            <p:nvPr/>
          </p:nvSpPr>
          <p:spPr>
            <a:xfrm>
              <a:off x="1900554" y="0"/>
              <a:ext cx="1016001" cy="1016000"/>
            </a:xfrm>
            <a:prstGeom prst="ellipse">
              <a:avLst/>
            </a:prstGeom>
            <a:noFill/>
            <a:ln w="25400" cap="flat">
              <a:solidFill>
                <a:srgbClr val="2C2E3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1C939532-7B78-4837-9F46-7E31D74FC87E}"/>
                </a:ext>
              </a:extLst>
            </p:cNvPr>
            <p:cNvSpPr/>
            <p:nvPr/>
          </p:nvSpPr>
          <p:spPr>
            <a:xfrm>
              <a:off x="2186304" y="326164"/>
              <a:ext cx="444501" cy="36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6000"/>
                  </a:moveTo>
                  <a:lnTo>
                    <a:pt x="982" y="6000"/>
                  </a:lnTo>
                  <a:lnTo>
                    <a:pt x="982" y="2399"/>
                  </a:lnTo>
                  <a:cubicBezTo>
                    <a:pt x="982" y="1737"/>
                    <a:pt x="1422" y="1200"/>
                    <a:pt x="1964" y="1200"/>
                  </a:cubicBezTo>
                  <a:lnTo>
                    <a:pt x="6873" y="1200"/>
                  </a:lnTo>
                  <a:cubicBezTo>
                    <a:pt x="8345" y="1200"/>
                    <a:pt x="8345" y="3600"/>
                    <a:pt x="10800" y="3600"/>
                  </a:cubicBezTo>
                  <a:lnTo>
                    <a:pt x="19636" y="3600"/>
                  </a:lnTo>
                  <a:cubicBezTo>
                    <a:pt x="20178" y="3600"/>
                    <a:pt x="20618" y="4137"/>
                    <a:pt x="20618" y="4800"/>
                  </a:cubicBezTo>
                  <a:cubicBezTo>
                    <a:pt x="20618" y="4800"/>
                    <a:pt x="20618" y="6000"/>
                    <a:pt x="20618" y="6000"/>
                  </a:cubicBezTo>
                  <a:close/>
                  <a:moveTo>
                    <a:pt x="20618" y="19200"/>
                  </a:moveTo>
                  <a:cubicBezTo>
                    <a:pt x="20618" y="19863"/>
                    <a:pt x="20178" y="20400"/>
                    <a:pt x="19636" y="20400"/>
                  </a:cubicBezTo>
                  <a:lnTo>
                    <a:pt x="1964" y="20400"/>
                  </a:lnTo>
                  <a:cubicBezTo>
                    <a:pt x="1422" y="20400"/>
                    <a:pt x="982" y="19863"/>
                    <a:pt x="982" y="19200"/>
                  </a:cubicBezTo>
                  <a:lnTo>
                    <a:pt x="982" y="7200"/>
                  </a:lnTo>
                  <a:lnTo>
                    <a:pt x="20618" y="7200"/>
                  </a:lnTo>
                  <a:cubicBezTo>
                    <a:pt x="20618" y="7200"/>
                    <a:pt x="20618" y="19200"/>
                    <a:pt x="20618" y="19200"/>
                  </a:cubicBezTo>
                  <a:close/>
                  <a:moveTo>
                    <a:pt x="19636" y="2399"/>
                  </a:moveTo>
                  <a:lnTo>
                    <a:pt x="10800" y="2399"/>
                  </a:lnTo>
                  <a:cubicBezTo>
                    <a:pt x="8836" y="2399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1074"/>
                    <a:pt x="0" y="2399"/>
                  </a:cubicBezTo>
                  <a:lnTo>
                    <a:pt x="0" y="19200"/>
                  </a:lnTo>
                  <a:cubicBezTo>
                    <a:pt x="0" y="20526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lnTo>
                    <a:pt x="21600" y="4800"/>
                  </a:lnTo>
                  <a:cubicBezTo>
                    <a:pt x="21600" y="3474"/>
                    <a:pt x="20721" y="2399"/>
                    <a:pt x="19636" y="2399"/>
                  </a:cubicBezTo>
                </a:path>
              </a:pathLst>
            </a:cu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7151D5C3-9CDA-4329-9B1A-F45B646783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42" y="845523"/>
            <a:ext cx="2525839" cy="4919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78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15">
        <p:random/>
      </p:transition>
    </mc:Choice>
    <mc:Fallback>
      <p:transition spd="slow" advTm="391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11" grpId="0" animBg="1" advAuto="0"/>
      <p:bldP spid="1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7ABCCBD-74C0-4134-8779-F0827921A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951" y="1371226"/>
            <a:ext cx="2905847" cy="41155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6C534B8D-3829-400F-BA19-F76F970149A2}"/>
              </a:ext>
            </a:extLst>
          </p:cNvPr>
          <p:cNvGrpSpPr/>
          <p:nvPr/>
        </p:nvGrpSpPr>
        <p:grpSpPr>
          <a:xfrm>
            <a:off x="8449395" y="3627372"/>
            <a:ext cx="1838645" cy="1712566"/>
            <a:chOff x="0" y="0"/>
            <a:chExt cx="3677287" cy="3425130"/>
          </a:xfrm>
        </p:grpSpPr>
        <p:sp>
          <p:nvSpPr>
            <p:cNvPr id="8" name="Analysis…">
              <a:extLst>
                <a:ext uri="{FF2B5EF4-FFF2-40B4-BE49-F238E27FC236}">
                  <a16:creationId xmlns:a16="http://schemas.microsoft.com/office/drawing/2014/main" id="{3476C0DF-9A96-44E3-BCD5-3D7A18B8187B}"/>
                </a:ext>
              </a:extLst>
            </p:cNvPr>
            <p:cNvSpPr txBox="1"/>
            <p:nvPr/>
          </p:nvSpPr>
          <p:spPr>
            <a:xfrm>
              <a:off x="0" y="1638103"/>
              <a:ext cx="3677287" cy="178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en-US" altLang="zh-CN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02</a:t>
              </a:r>
            </a:p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 before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timely quality vectors.</a:t>
              </a:r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011CAC67-7287-4DE5-A1F3-B6B00105E3ED}"/>
                </a:ext>
              </a:extLst>
            </p:cNvPr>
            <p:cNvSpPr/>
            <p:nvPr/>
          </p:nvSpPr>
          <p:spPr>
            <a:xfrm>
              <a:off x="0" y="0"/>
              <a:ext cx="1016000" cy="1016000"/>
            </a:xfrm>
            <a:prstGeom prst="ellipse">
              <a:avLst/>
            </a:pr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67A9F08A-2FE9-43F7-A0DC-E5050F254B05}"/>
                </a:ext>
              </a:extLst>
            </p:cNvPr>
            <p:cNvSpPr/>
            <p:nvPr/>
          </p:nvSpPr>
          <p:spPr>
            <a:xfrm>
              <a:off x="285750" y="305947"/>
              <a:ext cx="444501" cy="40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6045C1C8-4C07-488C-9783-2FD2D67495A9}"/>
              </a:ext>
            </a:extLst>
          </p:cNvPr>
          <p:cNvGrpSpPr/>
          <p:nvPr/>
        </p:nvGrpSpPr>
        <p:grpSpPr>
          <a:xfrm>
            <a:off x="5996991" y="3623826"/>
            <a:ext cx="1838645" cy="1712566"/>
            <a:chOff x="0" y="0"/>
            <a:chExt cx="3677287" cy="3425130"/>
          </a:xfrm>
        </p:grpSpPr>
        <p:sp>
          <p:nvSpPr>
            <p:cNvPr id="12" name="Options…">
              <a:extLst>
                <a:ext uri="{FF2B5EF4-FFF2-40B4-BE49-F238E27FC236}">
                  <a16:creationId xmlns:a16="http://schemas.microsoft.com/office/drawing/2014/main" id="{14836152-D737-47BE-AA25-CB69093B55F8}"/>
                </a:ext>
              </a:extLst>
            </p:cNvPr>
            <p:cNvSpPr txBox="1"/>
            <p:nvPr/>
          </p:nvSpPr>
          <p:spPr>
            <a:xfrm>
              <a:off x="0" y="1638103"/>
              <a:ext cx="3677287" cy="178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en-US" altLang="zh-CN"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01</a:t>
              </a:r>
            </a:p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 before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timely quality vectors.</a:t>
              </a:r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B5B66C93-418B-42AC-B189-FB992383BC44}"/>
                </a:ext>
              </a:extLst>
            </p:cNvPr>
            <p:cNvSpPr/>
            <p:nvPr/>
          </p:nvSpPr>
          <p:spPr>
            <a:xfrm>
              <a:off x="0" y="0"/>
              <a:ext cx="1016000" cy="1016000"/>
            </a:xfrm>
            <a:prstGeom prst="ellipse">
              <a:avLst/>
            </a:pr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8508296A-0717-4FD3-BECA-F0BFFF79580E}"/>
                </a:ext>
              </a:extLst>
            </p:cNvPr>
            <p:cNvSpPr/>
            <p:nvPr/>
          </p:nvSpPr>
          <p:spPr>
            <a:xfrm>
              <a:off x="285750" y="285750"/>
              <a:ext cx="4445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6" name="Seamlessly unleash enterprise bandwidth before timely vectors. Dramatically…">
            <a:extLst>
              <a:ext uri="{FF2B5EF4-FFF2-40B4-BE49-F238E27FC236}">
                <a16:creationId xmlns:a16="http://schemas.microsoft.com/office/drawing/2014/main" id="{9D70E0F2-76EC-4C32-B2C5-AD45E8642FC8}"/>
              </a:ext>
            </a:extLst>
          </p:cNvPr>
          <p:cNvSpPr txBox="1"/>
          <p:nvPr/>
        </p:nvSpPr>
        <p:spPr>
          <a:xfrm>
            <a:off x="5968154" y="2523334"/>
            <a:ext cx="4366209" cy="83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 before timely vectors. Dramatically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maximize sustainable markets standardized opportunities.</a:t>
            </a:r>
          </a:p>
        </p:txBody>
      </p:sp>
      <p:pic>
        <p:nvPicPr>
          <p:cNvPr id="17" name="图片占位符 6">
            <a:extLst>
              <a:ext uri="{FF2B5EF4-FFF2-40B4-BE49-F238E27FC236}">
                <a16:creationId xmlns:a16="http://schemas.microsoft.com/office/drawing/2014/main" id="{57FA4E66-89F3-4DA8-9EA8-EA690EE368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8"/>
          <a:stretch/>
        </p:blipFill>
        <p:spPr>
          <a:xfrm>
            <a:off x="2422711" y="1635487"/>
            <a:ext cx="2550002" cy="34356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54D2658-ECB0-422A-AEB1-A9C2992952CE}"/>
              </a:ext>
            </a:extLst>
          </p:cNvPr>
          <p:cNvSpPr/>
          <p:nvPr/>
        </p:nvSpPr>
        <p:spPr>
          <a:xfrm>
            <a:off x="5968154" y="1678415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40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16">
        <p:random/>
      </p:transition>
    </mc:Choice>
    <mc:Fallback>
      <p:transition spd="slow" advTm="12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1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7601" y="883625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2D222D7-1AE5-465D-BD77-B22522D420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632" y="2679385"/>
            <a:ext cx="5144371" cy="29650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raphic design will save the world…">
            <a:extLst>
              <a:ext uri="{FF2B5EF4-FFF2-40B4-BE49-F238E27FC236}">
                <a16:creationId xmlns:a16="http://schemas.microsoft.com/office/drawing/2014/main" id="{F568E9E7-B9AE-4E96-8F94-FDF0B913A644}"/>
              </a:ext>
            </a:extLst>
          </p:cNvPr>
          <p:cNvSpPr txBox="1"/>
          <p:nvPr/>
        </p:nvSpPr>
        <p:spPr>
          <a:xfrm>
            <a:off x="2259318" y="1509528"/>
            <a:ext cx="2842125" cy="700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600" kern="0" dirty="0">
                <a:solidFill>
                  <a:srgbClr val="2C2E3C"/>
                </a:solidFill>
                <a:cs typeface="+mn-ea"/>
                <a:sym typeface="+mn-lt"/>
              </a:rPr>
              <a:t>Graphic design will save the world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600" kern="0" dirty="0">
                <a:solidFill>
                  <a:srgbClr val="2C2E3C"/>
                </a:solidFill>
                <a:cs typeface="+mn-ea"/>
                <a:sym typeface="+mn-lt"/>
              </a:rPr>
              <a:t>right after rock and roll does.</a:t>
            </a:r>
          </a:p>
        </p:txBody>
      </p:sp>
      <p:sp>
        <p:nvSpPr>
          <p:cNvPr id="9" name="Seamlessly unleash enterprise bandwidth before…">
            <a:extLst>
              <a:ext uri="{FF2B5EF4-FFF2-40B4-BE49-F238E27FC236}">
                <a16:creationId xmlns:a16="http://schemas.microsoft.com/office/drawing/2014/main" id="{AAFD58EB-6A4D-4871-A196-383B6098E243}"/>
              </a:ext>
            </a:extLst>
          </p:cNvPr>
          <p:cNvSpPr txBox="1"/>
          <p:nvPr/>
        </p:nvSpPr>
        <p:spPr>
          <a:xfrm>
            <a:off x="6951538" y="2615908"/>
            <a:ext cx="3249287" cy="83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 before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timely vectors. Dramatically maximize sustainable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standardized opportunities.</a:t>
            </a:r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11070C8E-A4A5-4C90-A369-3E47D3A6F894}"/>
              </a:ext>
            </a:extLst>
          </p:cNvPr>
          <p:cNvGrpSpPr/>
          <p:nvPr/>
        </p:nvGrpSpPr>
        <p:grpSpPr>
          <a:xfrm>
            <a:off x="7008987" y="3977922"/>
            <a:ext cx="3135127" cy="893514"/>
            <a:chOff x="0" y="0"/>
            <a:chExt cx="6270253" cy="1787025"/>
          </a:xfrm>
        </p:grpSpPr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ABB794A-ED6E-44AA-BE70-4053A1185A2C}"/>
                </a:ext>
              </a:extLst>
            </p:cNvPr>
            <p:cNvSpPr/>
            <p:nvPr/>
          </p:nvSpPr>
          <p:spPr>
            <a:xfrm>
              <a:off x="0" y="0"/>
              <a:ext cx="1016000" cy="1016000"/>
            </a:xfrm>
            <a:prstGeom prst="ellipse">
              <a:avLst/>
            </a:prstGeom>
            <a:solidFill>
              <a:srgbClr val="2C2E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6035C554-E7FE-49E3-9600-3697D197F07A}"/>
                </a:ext>
              </a:extLst>
            </p:cNvPr>
            <p:cNvSpPr/>
            <p:nvPr/>
          </p:nvSpPr>
          <p:spPr>
            <a:xfrm>
              <a:off x="285750" y="326159"/>
              <a:ext cx="444501" cy="36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3600"/>
                  </a:moveTo>
                  <a:lnTo>
                    <a:pt x="19145" y="3600"/>
                  </a:lnTo>
                  <a:cubicBezTo>
                    <a:pt x="19417" y="3600"/>
                    <a:pt x="19636" y="3332"/>
                    <a:pt x="19636" y="3000"/>
                  </a:cubicBezTo>
                  <a:cubicBezTo>
                    <a:pt x="19636" y="2669"/>
                    <a:pt x="19417" y="2400"/>
                    <a:pt x="19145" y="2400"/>
                  </a:cubicBezTo>
                  <a:lnTo>
                    <a:pt x="2455" y="2400"/>
                  </a:lnTo>
                  <a:cubicBezTo>
                    <a:pt x="2183" y="2400"/>
                    <a:pt x="1964" y="2669"/>
                    <a:pt x="1964" y="3000"/>
                  </a:cubicBezTo>
                  <a:cubicBezTo>
                    <a:pt x="1964" y="3332"/>
                    <a:pt x="2183" y="3600"/>
                    <a:pt x="2455" y="3600"/>
                  </a:cubicBezTo>
                  <a:moveTo>
                    <a:pt x="20618" y="20400"/>
                  </a:moveTo>
                  <a:lnTo>
                    <a:pt x="982" y="20400"/>
                  </a:lnTo>
                  <a:lnTo>
                    <a:pt x="982" y="6000"/>
                  </a:lnTo>
                  <a:lnTo>
                    <a:pt x="20618" y="6000"/>
                  </a:lnTo>
                  <a:cubicBezTo>
                    <a:pt x="20618" y="6000"/>
                    <a:pt x="20618" y="20400"/>
                    <a:pt x="20618" y="20400"/>
                  </a:cubicBezTo>
                  <a:close/>
                  <a:moveTo>
                    <a:pt x="20618" y="4800"/>
                  </a:moveTo>
                  <a:lnTo>
                    <a:pt x="982" y="4800"/>
                  </a:lnTo>
                  <a:cubicBezTo>
                    <a:pt x="439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6000"/>
                  </a:lnTo>
                  <a:cubicBezTo>
                    <a:pt x="21600" y="5338"/>
                    <a:pt x="21160" y="4800"/>
                    <a:pt x="20618" y="4800"/>
                  </a:cubicBezTo>
                  <a:moveTo>
                    <a:pt x="4418" y="1200"/>
                  </a:moveTo>
                  <a:lnTo>
                    <a:pt x="17182" y="1200"/>
                  </a:lnTo>
                  <a:cubicBezTo>
                    <a:pt x="17453" y="1200"/>
                    <a:pt x="17673" y="932"/>
                    <a:pt x="17673" y="600"/>
                  </a:cubicBezTo>
                  <a:cubicBezTo>
                    <a:pt x="17673" y="269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269"/>
                    <a:pt x="3927" y="600"/>
                  </a:cubicBezTo>
                  <a:cubicBezTo>
                    <a:pt x="3927" y="932"/>
                    <a:pt x="4147" y="1200"/>
                    <a:pt x="4418" y="120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 hangingPunct="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Details…">
              <a:extLst>
                <a:ext uri="{FF2B5EF4-FFF2-40B4-BE49-F238E27FC236}">
                  <a16:creationId xmlns:a16="http://schemas.microsoft.com/office/drawing/2014/main" id="{EFFC68C3-A9A6-45B9-96EB-0B0183A5ECA8}"/>
                </a:ext>
              </a:extLst>
            </p:cNvPr>
            <p:cNvSpPr txBox="1"/>
            <p:nvPr/>
          </p:nvSpPr>
          <p:spPr>
            <a:xfrm>
              <a:off x="1942146" y="0"/>
              <a:ext cx="4328107" cy="1787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2750" hangingPunct="0">
                <a:lnSpc>
                  <a:spcPct val="150000"/>
                </a:lnSpc>
                <a:defRPr>
                  <a:solidFill>
                    <a:srgbClr val="2C2E3C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1500" b="1" kern="0" dirty="0">
                  <a:solidFill>
                    <a:srgbClr val="2C2E3C"/>
                  </a:solidFill>
                  <a:cs typeface="+mn-ea"/>
                  <a:sym typeface="+mn-lt"/>
                </a:rPr>
                <a:t>Details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Seamlessly enterprise bandwidth</a:t>
              </a:r>
            </a:p>
            <a:p>
              <a:pPr defTabSz="412750" hangingPunct="0">
                <a:lnSpc>
                  <a:spcPct val="150000"/>
                </a:lnSpc>
                <a:defRPr sz="2500" b="0">
                  <a:solidFill>
                    <a:srgbClr val="6A6E77"/>
                  </a:solidFill>
                  <a:latin typeface="Akrobat Regular"/>
                  <a:ea typeface="Akrobat Regular"/>
                  <a:cs typeface="Akrobat Regular"/>
                  <a:sym typeface="Akrobat Regular"/>
                </a:defRPr>
              </a:pPr>
              <a:r>
                <a:rPr sz="1250" kern="0" dirty="0">
                  <a:solidFill>
                    <a:srgbClr val="6A6E77"/>
                  </a:solidFill>
                  <a:cs typeface="+mn-ea"/>
                  <a:sym typeface="+mn-lt"/>
                </a:rPr>
                <a:t>before timely quality vectors.</a:t>
              </a:r>
            </a:p>
          </p:txBody>
        </p:sp>
      </p:grpSp>
      <p:pic>
        <p:nvPicPr>
          <p:cNvPr id="14" name="图片占位符 4">
            <a:extLst>
              <a:ext uri="{FF2B5EF4-FFF2-40B4-BE49-F238E27FC236}">
                <a16:creationId xmlns:a16="http://schemas.microsoft.com/office/drawing/2014/main" id="{6F5BECB3-BF6F-4736-B091-6048259513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261" y="2841449"/>
            <a:ext cx="3877665" cy="246492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12B38DF-6D8F-409D-8ECE-ACDD4BBECBE4}"/>
              </a:ext>
            </a:extLst>
          </p:cNvPr>
          <p:cNvSpPr/>
          <p:nvPr/>
        </p:nvSpPr>
        <p:spPr>
          <a:xfrm>
            <a:off x="6832941" y="1728353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792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0">
        <p:random/>
      </p:transition>
    </mc:Choice>
    <mc:Fallback>
      <p:transition spd="slow" advTm="2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E83C5E-8817-4B49-AB48-D0708F5DDC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A_图片 15">
            <a:extLst>
              <a:ext uri="{FF2B5EF4-FFF2-40B4-BE49-F238E27FC236}">
                <a16:creationId xmlns:a16="http://schemas.microsoft.com/office/drawing/2014/main" id="{E11E1EC7-8FF9-44E9-96C7-C37BB259DD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548" y="9598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6C5F7464-6C37-48B3-91AF-88F6DC3A65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17179" y="1096987"/>
            <a:ext cx="1983368" cy="531934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1ACFDC1-6C18-49EF-9592-52ECA20058F4}"/>
              </a:ext>
            </a:extLst>
          </p:cNvPr>
          <p:cNvSpPr/>
          <p:nvPr/>
        </p:nvSpPr>
        <p:spPr>
          <a:xfrm>
            <a:off x="1607820" y="959827"/>
            <a:ext cx="6309359" cy="531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1A7016-5877-4CBE-8857-FFBAF759BB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6" t="2414" r="25372"/>
          <a:stretch/>
        </p:blipFill>
        <p:spPr>
          <a:xfrm flipH="1">
            <a:off x="6718979" y="292294"/>
            <a:ext cx="5238912" cy="6571468"/>
          </a:xfrm>
          <a:prstGeom prst="rect">
            <a:avLst/>
          </a:prstGeom>
        </p:spPr>
      </p:pic>
      <p:sp>
        <p:nvSpPr>
          <p:cNvPr id="11" name="MockUp">
            <a:extLst>
              <a:ext uri="{FF2B5EF4-FFF2-40B4-BE49-F238E27FC236}">
                <a16:creationId xmlns:a16="http://schemas.microsoft.com/office/drawing/2014/main" id="{AD41E29C-21BF-445F-9830-3D3DCF2F08EC}"/>
              </a:ext>
            </a:extLst>
          </p:cNvPr>
          <p:cNvSpPr txBox="1"/>
          <p:nvPr/>
        </p:nvSpPr>
        <p:spPr>
          <a:xfrm>
            <a:off x="2624349" y="1715666"/>
            <a:ext cx="410048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lvl1pPr>
          </a:lstStyle>
          <a:p>
            <a:pPr defTabSz="412750" hangingPunct="0"/>
            <a:r>
              <a:rPr lang="en-US" sz="7500" b="1" kern="0" dirty="0">
                <a:latin typeface="+mn-lt"/>
                <a:ea typeface="+mn-ea"/>
                <a:cs typeface="+mn-ea"/>
                <a:sym typeface="+mn-lt"/>
              </a:rPr>
              <a:t>PART 02</a:t>
            </a:r>
            <a:endParaRPr sz="7500" b="1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Design…">
            <a:extLst>
              <a:ext uri="{FF2B5EF4-FFF2-40B4-BE49-F238E27FC236}">
                <a16:creationId xmlns:a16="http://schemas.microsoft.com/office/drawing/2014/main" id="{606CB988-438A-4C85-A010-521AF090EA3D}"/>
              </a:ext>
            </a:extLst>
          </p:cNvPr>
          <p:cNvSpPr txBox="1"/>
          <p:nvPr/>
        </p:nvSpPr>
        <p:spPr>
          <a:xfrm>
            <a:off x="4395418" y="4359812"/>
            <a:ext cx="1452321" cy="893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sz="1500" b="1" kern="0" dirty="0">
                <a:solidFill>
                  <a:srgbClr val="2C2E3C"/>
                </a:solidFill>
                <a:cs typeface="+mn-ea"/>
                <a:sym typeface="+mn-lt"/>
              </a:rPr>
              <a:t>Design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bandwidth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before timely vectors.</a:t>
            </a:r>
          </a:p>
        </p:txBody>
      </p:sp>
      <p:sp>
        <p:nvSpPr>
          <p:cNvPr id="13" name="Digital design is like painting, expert…">
            <a:extLst>
              <a:ext uri="{FF2B5EF4-FFF2-40B4-BE49-F238E27FC236}">
                <a16:creationId xmlns:a16="http://schemas.microsoft.com/office/drawing/2014/main" id="{956037AB-1838-4EDD-85B5-70955A647BFD}"/>
              </a:ext>
            </a:extLst>
          </p:cNvPr>
          <p:cNvSpPr txBox="1"/>
          <p:nvPr/>
        </p:nvSpPr>
        <p:spPr>
          <a:xfrm>
            <a:off x="2624349" y="3058118"/>
            <a:ext cx="3751027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Digital design is like painting, expert</a:t>
            </a:r>
          </a:p>
          <a:p>
            <a:pPr defTabSz="412750" hangingPunct="0">
              <a:lnSpc>
                <a:spcPct val="150000"/>
              </a:lnSpc>
              <a:defRPr sz="4000" b="0">
                <a:solidFill>
                  <a:srgbClr val="2C2E3C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2000" kern="0" dirty="0">
                <a:solidFill>
                  <a:srgbClr val="2C2E3C"/>
                </a:solidFill>
                <a:cs typeface="+mn-ea"/>
                <a:sym typeface="+mn-lt"/>
              </a:rPr>
              <a:t>the paint never dries.</a:t>
            </a: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913BC968-9A0A-49CD-B6E0-3E5730130E1A}"/>
              </a:ext>
            </a:extLst>
          </p:cNvPr>
          <p:cNvSpPr/>
          <p:nvPr/>
        </p:nvSpPr>
        <p:spPr>
          <a:xfrm>
            <a:off x="2624349" y="4211498"/>
            <a:ext cx="1304013" cy="1304012"/>
          </a:xfrm>
          <a:prstGeom prst="ellipse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80%">
            <a:extLst>
              <a:ext uri="{FF2B5EF4-FFF2-40B4-BE49-F238E27FC236}">
                <a16:creationId xmlns:a16="http://schemas.microsoft.com/office/drawing/2014/main" id="{44CADD98-38F9-476F-A0E1-8B811607AB46}"/>
              </a:ext>
            </a:extLst>
          </p:cNvPr>
          <p:cNvSpPr txBox="1"/>
          <p:nvPr/>
        </p:nvSpPr>
        <p:spPr>
          <a:xfrm>
            <a:off x="3016117" y="4576495"/>
            <a:ext cx="51937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2750" hangingPunct="0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4000" kern="0" dirty="0">
                <a:solidFill>
                  <a:srgbClr val="2C2E3C"/>
                </a:solidFill>
                <a:cs typeface="+mn-ea"/>
                <a:sym typeface="+mn-lt"/>
              </a:rPr>
              <a:t>02</a:t>
            </a:r>
            <a:endParaRPr sz="1400" kern="0" dirty="0">
              <a:solidFill>
                <a:srgbClr val="2C2E3C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35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27">
        <p:random/>
      </p:transition>
    </mc:Choice>
    <mc:Fallback>
      <p:transition spd="slow" advTm="44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>
            <a:extLst>
              <a:ext uri="{FF2B5EF4-FFF2-40B4-BE49-F238E27FC236}">
                <a16:creationId xmlns:a16="http://schemas.microsoft.com/office/drawing/2014/main" id="{D8B45C3D-00AD-A6AF-1442-464366D9AEF1}"/>
              </a:ext>
            </a:extLst>
          </p:cNvPr>
          <p:cNvSpPr txBox="1"/>
          <p:nvPr/>
        </p:nvSpPr>
        <p:spPr>
          <a:xfrm>
            <a:off x="726605" y="667700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318760-08B5-42DC-BAF7-83B926B88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8280"/>
            <a:ext cx="12192000" cy="53797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60954B-3D27-40E7-B699-8724B8B4C681}"/>
              </a:ext>
            </a:extLst>
          </p:cNvPr>
          <p:cNvSpPr/>
          <p:nvPr/>
        </p:nvSpPr>
        <p:spPr>
          <a:xfrm>
            <a:off x="1485900" y="845524"/>
            <a:ext cx="9387839" cy="528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A_图片 15">
            <a:extLst>
              <a:ext uri="{FF2B5EF4-FFF2-40B4-BE49-F238E27FC236}">
                <a16:creationId xmlns:a16="http://schemas.microsoft.com/office/drawing/2014/main" id="{9166B159-5A7A-497D-B6BF-8CF75C298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468" y="731227"/>
            <a:ext cx="1983368" cy="5281247"/>
          </a:xfrm>
          <a:prstGeom prst="rect">
            <a:avLst/>
          </a:prstGeom>
        </p:spPr>
      </p:pic>
      <p:pic>
        <p:nvPicPr>
          <p:cNvPr id="5" name="PA_图片 15">
            <a:extLst>
              <a:ext uri="{FF2B5EF4-FFF2-40B4-BE49-F238E27FC236}">
                <a16:creationId xmlns:a16="http://schemas.microsoft.com/office/drawing/2014/main" id="{C3285557-D922-42BB-80C5-4DD335B2D3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3739" y="845525"/>
            <a:ext cx="1983368" cy="5319347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5F8B4803-1E43-4FD1-BA7A-EDADE42F7CD0}"/>
              </a:ext>
            </a:extLst>
          </p:cNvPr>
          <p:cNvSpPr/>
          <p:nvPr/>
        </p:nvSpPr>
        <p:spPr>
          <a:xfrm>
            <a:off x="2203695" y="4064657"/>
            <a:ext cx="4191001" cy="1270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AAC34C1B-1629-4A79-B2E8-315774EB1783}"/>
              </a:ext>
            </a:extLst>
          </p:cNvPr>
          <p:cNvSpPr/>
          <p:nvPr/>
        </p:nvSpPr>
        <p:spPr>
          <a:xfrm>
            <a:off x="2203695" y="4064657"/>
            <a:ext cx="3530998" cy="127001"/>
          </a:xfrm>
          <a:prstGeom prst="rect">
            <a:avLst/>
          </a:prstGeom>
          <a:solidFill>
            <a:srgbClr val="55A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UX / UI Process">
            <a:extLst>
              <a:ext uri="{FF2B5EF4-FFF2-40B4-BE49-F238E27FC236}">
                <a16:creationId xmlns:a16="http://schemas.microsoft.com/office/drawing/2014/main" id="{ACAA7825-8061-4BF3-B827-D2687A1F9304}"/>
              </a:ext>
            </a:extLst>
          </p:cNvPr>
          <p:cNvSpPr txBox="1"/>
          <p:nvPr/>
        </p:nvSpPr>
        <p:spPr>
          <a:xfrm>
            <a:off x="2212550" y="3730676"/>
            <a:ext cx="908903" cy="20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defTabSz="412750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UX / UI Process</a:t>
            </a:r>
          </a:p>
        </p:txBody>
      </p:sp>
      <p:sp>
        <p:nvSpPr>
          <p:cNvPr id="10" name="90%">
            <a:extLst>
              <a:ext uri="{FF2B5EF4-FFF2-40B4-BE49-F238E27FC236}">
                <a16:creationId xmlns:a16="http://schemas.microsoft.com/office/drawing/2014/main" id="{3444658E-E172-4248-BD01-F15C95159187}"/>
              </a:ext>
            </a:extLst>
          </p:cNvPr>
          <p:cNvSpPr txBox="1"/>
          <p:nvPr/>
        </p:nvSpPr>
        <p:spPr>
          <a:xfrm>
            <a:off x="6130199" y="3730003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defTabSz="412750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94D3E218-4BCF-4909-9B4E-02B1A4AEF4D9}"/>
              </a:ext>
            </a:extLst>
          </p:cNvPr>
          <p:cNvSpPr/>
          <p:nvPr/>
        </p:nvSpPr>
        <p:spPr>
          <a:xfrm>
            <a:off x="2203695" y="4848221"/>
            <a:ext cx="4191001" cy="1270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773F834F-6342-4D15-90CC-70D252F59DAB}"/>
              </a:ext>
            </a:extLst>
          </p:cNvPr>
          <p:cNvSpPr/>
          <p:nvPr/>
        </p:nvSpPr>
        <p:spPr>
          <a:xfrm>
            <a:off x="2203695" y="4848221"/>
            <a:ext cx="2497700" cy="127001"/>
          </a:xfrm>
          <a:prstGeom prst="rect">
            <a:avLst/>
          </a:prstGeom>
          <a:solidFill>
            <a:srgbClr val="97E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arketing Process">
            <a:extLst>
              <a:ext uri="{FF2B5EF4-FFF2-40B4-BE49-F238E27FC236}">
                <a16:creationId xmlns:a16="http://schemas.microsoft.com/office/drawing/2014/main" id="{A96F41CE-1544-414F-8FB8-6F7801B88E4D}"/>
              </a:ext>
            </a:extLst>
          </p:cNvPr>
          <p:cNvSpPr txBox="1"/>
          <p:nvPr/>
        </p:nvSpPr>
        <p:spPr>
          <a:xfrm>
            <a:off x="2212550" y="4514239"/>
            <a:ext cx="1057982" cy="20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defTabSz="412750" hangingPunct="0"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Marketing Process</a:t>
            </a:r>
          </a:p>
        </p:txBody>
      </p:sp>
      <p:sp>
        <p:nvSpPr>
          <p:cNvPr id="14" name="60%">
            <a:extLst>
              <a:ext uri="{FF2B5EF4-FFF2-40B4-BE49-F238E27FC236}">
                <a16:creationId xmlns:a16="http://schemas.microsoft.com/office/drawing/2014/main" id="{C0351805-F5DA-4CF4-9D68-E1EC06F05F2A}"/>
              </a:ext>
            </a:extLst>
          </p:cNvPr>
          <p:cNvSpPr txBox="1"/>
          <p:nvPr/>
        </p:nvSpPr>
        <p:spPr>
          <a:xfrm>
            <a:off x="6130199" y="4513566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defTabSz="412750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60%</a:t>
            </a:r>
          </a:p>
        </p:txBody>
      </p:sp>
      <p:sp>
        <p:nvSpPr>
          <p:cNvPr id="15" name="Seamlessly unleash enterprise bandwidth before…">
            <a:extLst>
              <a:ext uri="{FF2B5EF4-FFF2-40B4-BE49-F238E27FC236}">
                <a16:creationId xmlns:a16="http://schemas.microsoft.com/office/drawing/2014/main" id="{87DE7131-0044-426A-BB1A-DAB4DDA39F56}"/>
              </a:ext>
            </a:extLst>
          </p:cNvPr>
          <p:cNvSpPr txBox="1"/>
          <p:nvPr/>
        </p:nvSpPr>
        <p:spPr>
          <a:xfrm>
            <a:off x="2203695" y="2574447"/>
            <a:ext cx="3249287" cy="83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Seamlessly unleash enterprise bandwidth before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timely vectors. Dramatically maximize sustainable</a:t>
            </a:r>
          </a:p>
          <a:p>
            <a:pPr defTabSz="412750" hangingPunct="0">
              <a:lnSpc>
                <a:spcPct val="150000"/>
              </a:lnSpc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sz="1250" kern="0" dirty="0">
                <a:solidFill>
                  <a:srgbClr val="6A6E77"/>
                </a:solidFill>
                <a:cs typeface="+mn-ea"/>
                <a:sym typeface="+mn-lt"/>
              </a:rPr>
              <a:t>standardized opportunities.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919B67F-C803-4991-879D-4D2641F58080}"/>
              </a:ext>
            </a:extLst>
          </p:cNvPr>
          <p:cNvSpPr/>
          <p:nvPr/>
        </p:nvSpPr>
        <p:spPr>
          <a:xfrm>
            <a:off x="2202482" y="1672421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en-US" altLang="zh-CN" sz="4000" kern="0" dirty="0">
                <a:cs typeface="+mn-ea"/>
                <a:sym typeface="+mn-lt"/>
              </a:rPr>
              <a:t>Enter the title</a:t>
            </a:r>
            <a:endParaRPr lang="zh-CN" altLang="en-US" sz="4000" kern="0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020047C-3157-45FD-A4B7-7281C08924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808" y="408104"/>
            <a:ext cx="5505563" cy="5718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84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207">
        <p:random/>
      </p:transition>
    </mc:Choice>
    <mc:Fallback>
      <p:transition spd="slow" advTm="220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.2|0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f0awmlr">
      <a:majorFont>
        <a:latin typeface="Arial"/>
        <a:ea typeface="三极趣味广告体"/>
        <a:cs typeface=""/>
      </a:majorFont>
      <a:minorFont>
        <a:latin typeface="Arial"/>
        <a:ea typeface="三极趣味广告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780</Words>
  <Application>Microsoft Office PowerPoint</Application>
  <PresentationFormat>宽屏</PresentationFormat>
  <Paragraphs>235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清凉夏日</dc:title>
  <dc:creator>第一PPT</dc:creator>
  <cp:keywords>www.1ppt.com</cp:keywords>
  <dc:description>www.1ppt.com</dc:description>
  <cp:lastModifiedBy>e11037</cp:lastModifiedBy>
  <cp:revision>163</cp:revision>
  <dcterms:created xsi:type="dcterms:W3CDTF">2019-03-29T12:25:33Z</dcterms:created>
  <dcterms:modified xsi:type="dcterms:W3CDTF">2024-04-22T03:24:32Z</dcterms:modified>
</cp:coreProperties>
</file>